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erverZoom="100000" strictFirstAndLastChars="0" saveSubsetFonts="1" autoCompressPictures="0">
  <p:sldMasterIdLst>
    <p:sldMasterId id="2147483648" r:id="rId1"/>
  </p:sldMasterIdLst>
  <p:notesMasterIdLst>
    <p:notesMasterId r:id="rId3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24384000" cy="13716000"/>
  <p:notesSz cx="6858000" cy="9144000"/>
  <p:defaultTextStyle>
    <a:defPPr>
      <a:defRPr lang="en-US"/>
    </a:defPPr>
    <a:lvl1pPr algn="ctr" defTabSz="584200" rtl="0" fontAlgn="base" hangingPunct="0">
      <a:spcBef>
        <a:spcPct val="0"/>
      </a:spcBef>
      <a:spcAft>
        <a:spcPct val="0"/>
      </a:spcAft>
      <a:defRPr sz="5000" kern="1200">
        <a:solidFill>
          <a:srgbClr val="535353"/>
        </a:solidFill>
        <a:latin typeface="Gill Sans Light" charset="0"/>
        <a:ea typeface="ＭＳ Ｐゴシック" charset="0"/>
        <a:cs typeface="Gill Sans Light" charset="0"/>
        <a:sym typeface="Gill Sans Light" charset="0"/>
      </a:defRPr>
    </a:lvl1pPr>
    <a:lvl2pPr indent="228600" algn="ctr" defTabSz="584200" rtl="0" fontAlgn="base" hangingPunct="0">
      <a:spcBef>
        <a:spcPct val="0"/>
      </a:spcBef>
      <a:spcAft>
        <a:spcPct val="0"/>
      </a:spcAft>
      <a:defRPr sz="5000" kern="1200">
        <a:solidFill>
          <a:srgbClr val="535353"/>
        </a:solidFill>
        <a:latin typeface="Gill Sans Light" charset="0"/>
        <a:ea typeface="ＭＳ Ｐゴシック" charset="0"/>
        <a:cs typeface="Gill Sans Light" charset="0"/>
        <a:sym typeface="Gill Sans Light" charset="0"/>
      </a:defRPr>
    </a:lvl2pPr>
    <a:lvl3pPr indent="457200" algn="ctr" defTabSz="584200" rtl="0" fontAlgn="base" hangingPunct="0">
      <a:spcBef>
        <a:spcPct val="0"/>
      </a:spcBef>
      <a:spcAft>
        <a:spcPct val="0"/>
      </a:spcAft>
      <a:defRPr sz="5000" kern="1200">
        <a:solidFill>
          <a:srgbClr val="535353"/>
        </a:solidFill>
        <a:latin typeface="Gill Sans Light" charset="0"/>
        <a:ea typeface="ＭＳ Ｐゴシック" charset="0"/>
        <a:cs typeface="Gill Sans Light" charset="0"/>
        <a:sym typeface="Gill Sans Light" charset="0"/>
      </a:defRPr>
    </a:lvl3pPr>
    <a:lvl4pPr indent="685800" algn="ctr" defTabSz="584200" rtl="0" fontAlgn="base" hangingPunct="0">
      <a:spcBef>
        <a:spcPct val="0"/>
      </a:spcBef>
      <a:spcAft>
        <a:spcPct val="0"/>
      </a:spcAft>
      <a:defRPr sz="5000" kern="1200">
        <a:solidFill>
          <a:srgbClr val="535353"/>
        </a:solidFill>
        <a:latin typeface="Gill Sans Light" charset="0"/>
        <a:ea typeface="ＭＳ Ｐゴシック" charset="0"/>
        <a:cs typeface="Gill Sans Light" charset="0"/>
        <a:sym typeface="Gill Sans Light" charset="0"/>
      </a:defRPr>
    </a:lvl4pPr>
    <a:lvl5pPr indent="914400" algn="ctr" defTabSz="584200" rtl="0" fontAlgn="base" hangingPunct="0">
      <a:spcBef>
        <a:spcPct val="0"/>
      </a:spcBef>
      <a:spcAft>
        <a:spcPct val="0"/>
      </a:spcAft>
      <a:defRPr sz="5000" kern="1200">
        <a:solidFill>
          <a:srgbClr val="535353"/>
        </a:solidFill>
        <a:latin typeface="Gill Sans Light" charset="0"/>
        <a:ea typeface="ＭＳ Ｐゴシック" charset="0"/>
        <a:cs typeface="Gill Sans Light" charset="0"/>
        <a:sym typeface="Gill Sans Light" charset="0"/>
      </a:defRPr>
    </a:lvl5pPr>
    <a:lvl6pPr marL="2286000" algn="l" defTabSz="457200" rtl="0" eaLnBrk="1" latinLnBrk="0" hangingPunct="1">
      <a:defRPr sz="5000" kern="1200">
        <a:solidFill>
          <a:srgbClr val="535353"/>
        </a:solidFill>
        <a:latin typeface="Gill Sans Light" charset="0"/>
        <a:ea typeface="ＭＳ Ｐゴシック" charset="0"/>
        <a:cs typeface="Gill Sans Light" charset="0"/>
        <a:sym typeface="Gill Sans Light" charset="0"/>
      </a:defRPr>
    </a:lvl6pPr>
    <a:lvl7pPr marL="2743200" algn="l" defTabSz="457200" rtl="0" eaLnBrk="1" latinLnBrk="0" hangingPunct="1">
      <a:defRPr sz="5000" kern="1200">
        <a:solidFill>
          <a:srgbClr val="535353"/>
        </a:solidFill>
        <a:latin typeface="Gill Sans Light" charset="0"/>
        <a:ea typeface="ＭＳ Ｐゴシック" charset="0"/>
        <a:cs typeface="Gill Sans Light" charset="0"/>
        <a:sym typeface="Gill Sans Light" charset="0"/>
      </a:defRPr>
    </a:lvl7pPr>
    <a:lvl8pPr marL="3200400" algn="l" defTabSz="457200" rtl="0" eaLnBrk="1" latinLnBrk="0" hangingPunct="1">
      <a:defRPr sz="5000" kern="1200">
        <a:solidFill>
          <a:srgbClr val="535353"/>
        </a:solidFill>
        <a:latin typeface="Gill Sans Light" charset="0"/>
        <a:ea typeface="ＭＳ Ｐゴシック" charset="0"/>
        <a:cs typeface="Gill Sans Light" charset="0"/>
        <a:sym typeface="Gill Sans Light" charset="0"/>
      </a:defRPr>
    </a:lvl8pPr>
    <a:lvl9pPr marL="3657600" algn="l" defTabSz="457200" rtl="0" eaLnBrk="1" latinLnBrk="0" hangingPunct="1">
      <a:defRPr sz="5000" kern="1200">
        <a:solidFill>
          <a:srgbClr val="535353"/>
        </a:solidFill>
        <a:latin typeface="Gill Sans Light" charset="0"/>
        <a:ea typeface="ＭＳ Ｐゴシック" charset="0"/>
        <a:cs typeface="Gill Sans Light" charset="0"/>
        <a:sym typeface="Gill Sans Light"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5584" autoAdjust="0"/>
  </p:normalViewPr>
  <p:slideViewPr>
    <p:cSldViewPr>
      <p:cViewPr varScale="1">
        <p:scale>
          <a:sx n="75" d="100"/>
          <a:sy n="75" d="100"/>
        </p:scale>
        <p:origin x="-624" y="-128"/>
      </p:cViewPr>
      <p:guideLst>
        <p:guide orient="horz" pos="4320"/>
        <p:guide pos="76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interSettings" Target="printerSettings/printerSettings1.bin"/><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media/image1.jpeg>
</file>

<file path=ppt/media/image10.png>
</file>

<file path=ppt/media/image2.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49" name="Rectangle 1"/>
          <p:cNvSpPr>
            <a:spLocks/>
          </p:cNvSpPr>
          <p:nvPr>
            <p:ph type="sldImg"/>
          </p:nvPr>
        </p:nvSpPr>
        <p:spPr bwMode="auto">
          <a:xfrm>
            <a:off x="1143000" y="685800"/>
            <a:ext cx="4572000" cy="3429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solidFill>
                  <a:srgbClr val="000000"/>
                </a:solidFill>
                <a:prstDash val="solid"/>
                <a:bevel/>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sp>
      <p:sp>
        <p:nvSpPr>
          <p:cNvPr id="2050" name="Rectangle 2"/>
          <p:cNvSpPr>
            <a:spLocks/>
          </p:cNvSpPr>
          <p:nvPr>
            <p:ph type="body" sz="quarter" idx="1"/>
          </p:nvPr>
        </p:nvSpPr>
        <p:spPr bwMode="auto">
          <a:xfrm>
            <a:off x="914400" y="4343400"/>
            <a:ext cx="5029200" cy="4114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solidFill>
                  <a:srgbClr val="000000"/>
                </a:solidFill>
                <a:prstDash val="solid"/>
                <a:bevel/>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sym typeface="Helvetica Neue" charset="0"/>
              </a:rPr>
              <a:t>Click to edit Master text styles</a:t>
            </a:r>
          </a:p>
          <a:p>
            <a:pPr lvl="1"/>
            <a:r>
              <a:rPr lang="en-US">
                <a:sym typeface="Helvetica Neue" charset="0"/>
              </a:rPr>
              <a:t>Second level</a:t>
            </a:r>
          </a:p>
          <a:p>
            <a:pPr lvl="2"/>
            <a:r>
              <a:rPr lang="en-US">
                <a:sym typeface="Helvetica Neue" charset="0"/>
              </a:rPr>
              <a:t>Third level</a:t>
            </a:r>
          </a:p>
          <a:p>
            <a:pPr lvl="3"/>
            <a:r>
              <a:rPr lang="en-US">
                <a:sym typeface="Helvetica Neue" charset="0"/>
              </a:rPr>
              <a:t>Fourth level</a:t>
            </a:r>
          </a:p>
          <a:p>
            <a:pPr lvl="4"/>
            <a:r>
              <a:rPr lang="en-US">
                <a:sym typeface="Helvetica Neue" charset="0"/>
              </a:rPr>
              <a:t>Fifth level</a:t>
            </a:r>
          </a:p>
        </p:txBody>
      </p:sp>
    </p:spTree>
    <p:extLst>
      <p:ext uri="{BB962C8B-B14F-4D97-AF65-F5344CB8AC3E}">
        <p14:creationId xmlns:p14="http://schemas.microsoft.com/office/powerpoint/2010/main" val="3326070681"/>
      </p:ext>
    </p:extLst>
  </p:cSld>
  <p:clrMap bg1="lt1" tx1="dk1" bg2="lt2" tx2="dk2" accent1="accent1" accent2="accent2" accent3="accent3" accent4="accent4" accent5="accent5" accent6="accent6" hlink="hlink" folHlink="folHlink"/>
  <p:notesStyle>
    <a:lvl1pPr algn="l" defTabSz="457200" rtl="0" fontAlgn="base" hangingPunct="0">
      <a:lnSpc>
        <a:spcPct val="117000"/>
      </a:lnSpc>
      <a:spcBef>
        <a:spcPct val="0"/>
      </a:spcBef>
      <a:spcAft>
        <a:spcPct val="0"/>
      </a:spcAft>
      <a:defRPr sz="3000" kern="1200">
        <a:solidFill>
          <a:srgbClr val="000000"/>
        </a:solidFill>
        <a:latin typeface="Helvetica Neue" charset="0"/>
        <a:ea typeface="ＭＳ Ｐゴシック" charset="0"/>
        <a:cs typeface="Helvetica Neue" charset="0"/>
        <a:sym typeface="Helvetica Neue" charset="0"/>
      </a:defRPr>
    </a:lvl1pPr>
    <a:lvl2pPr indent="228600" algn="l" defTabSz="457200" rtl="0" fontAlgn="base" hangingPunct="0">
      <a:lnSpc>
        <a:spcPct val="117000"/>
      </a:lnSpc>
      <a:spcBef>
        <a:spcPct val="0"/>
      </a:spcBef>
      <a:spcAft>
        <a:spcPct val="0"/>
      </a:spcAft>
      <a:defRPr sz="3000" kern="1200">
        <a:solidFill>
          <a:srgbClr val="000000"/>
        </a:solidFill>
        <a:latin typeface="Helvetica Neue" charset="0"/>
        <a:ea typeface="Helvetica Neue" charset="0"/>
        <a:cs typeface="Helvetica Neue" charset="0"/>
        <a:sym typeface="Helvetica Neue" charset="0"/>
      </a:defRPr>
    </a:lvl2pPr>
    <a:lvl3pPr indent="457200" algn="l" defTabSz="457200" rtl="0" fontAlgn="base" hangingPunct="0">
      <a:lnSpc>
        <a:spcPct val="117000"/>
      </a:lnSpc>
      <a:spcBef>
        <a:spcPct val="0"/>
      </a:spcBef>
      <a:spcAft>
        <a:spcPct val="0"/>
      </a:spcAft>
      <a:defRPr sz="3000" kern="1200">
        <a:solidFill>
          <a:srgbClr val="000000"/>
        </a:solidFill>
        <a:latin typeface="Helvetica Neue" charset="0"/>
        <a:ea typeface="Helvetica Neue" charset="0"/>
        <a:cs typeface="Helvetica Neue" charset="0"/>
        <a:sym typeface="Helvetica Neue" charset="0"/>
      </a:defRPr>
    </a:lvl3pPr>
    <a:lvl4pPr indent="685800" algn="l" defTabSz="457200" rtl="0" fontAlgn="base" hangingPunct="0">
      <a:lnSpc>
        <a:spcPct val="117000"/>
      </a:lnSpc>
      <a:spcBef>
        <a:spcPct val="0"/>
      </a:spcBef>
      <a:spcAft>
        <a:spcPct val="0"/>
      </a:spcAft>
      <a:defRPr sz="3000" kern="1200">
        <a:solidFill>
          <a:srgbClr val="000000"/>
        </a:solidFill>
        <a:latin typeface="Helvetica Neue" charset="0"/>
        <a:ea typeface="Helvetica Neue" charset="0"/>
        <a:cs typeface="Helvetica Neue" charset="0"/>
        <a:sym typeface="Helvetica Neue" charset="0"/>
      </a:defRPr>
    </a:lvl4pPr>
    <a:lvl5pPr indent="914400" algn="l" defTabSz="457200" rtl="0" fontAlgn="base" hangingPunct="0">
      <a:lnSpc>
        <a:spcPct val="117000"/>
      </a:lnSpc>
      <a:spcBef>
        <a:spcPct val="0"/>
      </a:spcBef>
      <a:spcAft>
        <a:spcPct val="0"/>
      </a:spcAft>
      <a:defRPr sz="3000" kern="1200">
        <a:solidFill>
          <a:srgbClr val="000000"/>
        </a:solidFill>
        <a:latin typeface="Helvetica Neue" charset="0"/>
        <a:ea typeface="Helvetica Neue" charset="0"/>
        <a:cs typeface="Helvetica Neue" charset="0"/>
        <a:sym typeface="Helvetica Neue"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1"/>
          <p:cNvSpPr>
            <a:spLocks noChangeArrowheads="1"/>
          </p:cNvSpPr>
          <p:nvPr>
            <p:ph type="sldImg"/>
          </p:nvPr>
        </p:nvSpPr>
        <p:spPr>
          <a:xfrm>
            <a:off x="381000" y="685800"/>
            <a:ext cx="6096000" cy="3429000"/>
          </a:xfrm>
        </p:spPr>
      </p:sp>
      <p:sp>
        <p:nvSpPr>
          <p:cNvPr id="5122" name="Rectangle 2"/>
          <p:cNvSpPr>
            <a:spLocks noChangeArrowheads="1"/>
          </p:cNvSpPr>
          <p:nvPr>
            <p:ph type="body" sz="quarter" idx="1"/>
          </p:nvPr>
        </p:nvSpPr>
        <p:spPr/>
        <p:txBody>
          <a:bodyPr/>
          <a:lstStyle/>
          <a:p>
            <a:pPr marL="311150" indent="-311150">
              <a:buFontTx/>
              <a:buChar char="•"/>
            </a:pPr>
            <a:r>
              <a:rPr lang="en-US"/>
              <a:t>Senior consultant at Webstep Fokus</a:t>
            </a:r>
          </a:p>
          <a:p>
            <a:pPr marL="311150" indent="-311150">
              <a:buFontTx/>
              <a:buChar char="•"/>
            </a:pPr>
            <a:r>
              <a:rPr lang="en-US"/>
              <a:t>Full stack, but more and more interested in front end the last years</a:t>
            </a:r>
          </a:p>
          <a:p>
            <a:pPr marL="311150" indent="-311150">
              <a:buFontTx/>
              <a:buChar char="•"/>
            </a:pPr>
            <a:r>
              <a:rPr lang="en-US"/>
              <a:t>Ride my bike in my spare time</a:t>
            </a:r>
            <a:endParaRPr lang="en-US" sz="18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1"/>
          <p:cNvSpPr>
            <a:spLocks noChangeArrowheads="1"/>
          </p:cNvSpPr>
          <p:nvPr>
            <p:ph type="sldImg"/>
          </p:nvPr>
        </p:nvSpPr>
        <p:spPr>
          <a:xfrm>
            <a:off x="381000" y="685800"/>
            <a:ext cx="6096000" cy="3429000"/>
          </a:xfrm>
        </p:spPr>
      </p:sp>
      <p:sp>
        <p:nvSpPr>
          <p:cNvPr id="32770" name="Rectangle 2"/>
          <p:cNvSpPr>
            <a:spLocks noChangeArrowheads="1"/>
          </p:cNvSpPr>
          <p:nvPr>
            <p:ph type="body" sz="quarter" idx="1"/>
          </p:nvPr>
        </p:nvSpPr>
        <p:spPr/>
        <p:txBody>
          <a:bodyPr/>
          <a:lstStyle/>
          <a:p>
            <a:r>
              <a:rPr lang="en-US"/>
              <a:t>Because promises aren</a:t>
            </a:r>
            <a:r>
              <a:rPr lang="ja-JP" altLang="en-US">
                <a:latin typeface="Arial"/>
              </a:rPr>
              <a:t>’</a:t>
            </a:r>
            <a:r>
              <a:rPr lang="en-US"/>
              <a:t>t a language construct, they can be shimmed/polyfilled using setTimeout, or even better setImmediate.</a:t>
            </a:r>
            <a:endParaRPr lang="en-US" sz="18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p:cNvSpPr>
            <a:spLocks noChangeArrowheads="1"/>
          </p:cNvSpPr>
          <p:nvPr>
            <p:ph type="sldImg"/>
          </p:nvPr>
        </p:nvSpPr>
        <p:spPr>
          <a:xfrm>
            <a:off x="381000" y="685800"/>
            <a:ext cx="6096000" cy="3429000"/>
          </a:xfrm>
        </p:spPr>
      </p:sp>
      <p:sp>
        <p:nvSpPr>
          <p:cNvPr id="34818" name="Rectangle 2"/>
          <p:cNvSpPr>
            <a:spLocks noChangeArrowheads="1"/>
          </p:cNvSpPr>
          <p:nvPr>
            <p:ph type="body" sz="quarter" idx="1"/>
          </p:nvPr>
        </p:nvSpPr>
        <p:spPr/>
        <p:txBody>
          <a:bodyPr/>
          <a:lstStyle/>
          <a:p>
            <a:pPr marL="311150" indent="-311150">
              <a:buFontTx/>
              <a:buChar char="•"/>
            </a:pPr>
            <a:r>
              <a:rPr lang="en-US"/>
              <a:t>Special functions that don</a:t>
            </a:r>
            <a:r>
              <a:rPr lang="ja-JP" altLang="en-US">
                <a:latin typeface="Arial"/>
              </a:rPr>
              <a:t>’</a:t>
            </a:r>
            <a:r>
              <a:rPr lang="en-US"/>
              <a:t>t have to run to completion immediately (if ever)</a:t>
            </a:r>
          </a:p>
          <a:p>
            <a:pPr marL="311150" indent="-311150">
              <a:buFontTx/>
              <a:buChar char="•"/>
            </a:pPr>
            <a:r>
              <a:rPr lang="en-US"/>
              <a:t>Can put the * after the function keyword  or before the name function* foo vs. function *foo- no functional difference</a:t>
            </a:r>
          </a:p>
          <a:p>
            <a:pPr marL="311150" indent="-311150">
              <a:buFontTx/>
              <a:buChar char="•"/>
            </a:pPr>
            <a:r>
              <a:rPr lang="en-US"/>
              <a:t>the function invocation returns an iterator. call .next() to actually run the generator to the first yield</a:t>
            </a:r>
          </a:p>
          <a:p>
            <a:pPr marL="311150" indent="-311150">
              <a:buFontTx/>
              <a:buChar char="•"/>
            </a:pPr>
            <a:r>
              <a:rPr lang="en-US"/>
              <a:t>any args to the first yield are ignored (it</a:t>
            </a:r>
            <a:r>
              <a:rPr lang="ja-JP" altLang="en-US">
                <a:latin typeface="Arial"/>
              </a:rPr>
              <a:t>’</a:t>
            </a:r>
            <a:r>
              <a:rPr lang="en-US"/>
              <a:t>s just starting the generator after all)</a:t>
            </a:r>
          </a:p>
          <a:p>
            <a:pPr marL="311150" indent="-311150">
              <a:buFontTx/>
              <a:buChar char="•"/>
            </a:pPr>
            <a:r>
              <a:rPr lang="en-US"/>
              <a:t>To complete a generator</a:t>
            </a:r>
            <a:r>
              <a:rPr lang="ja-JP" altLang="en-US">
                <a:latin typeface="Arial"/>
              </a:rPr>
              <a:t>’</a:t>
            </a:r>
            <a:r>
              <a:rPr lang="en-US"/>
              <a:t>s iterator you can call myIterator.return(myReturnValue); The generator is terminated immediately, then myReturnValue is returned.</a:t>
            </a:r>
          </a:p>
          <a:p>
            <a:pPr marL="311150" indent="-311150">
              <a:buFontTx/>
              <a:buChar char="•"/>
            </a:pPr>
            <a:r>
              <a:rPr lang="en-US"/>
              <a:t>You can thow a spanner in the works of a generator by calling .throw() on the iterator. Experiment with this, as try/catch can now work with async stuff!!!</a:t>
            </a:r>
          </a:p>
          <a:p>
            <a:pPr marL="311150" indent="-311150">
              <a:buFontTx/>
              <a:buChar char="•"/>
            </a:pPr>
            <a:r>
              <a:rPr lang="en-US"/>
              <a:t>Generators are NOT threads, even though they can let you do weird shit that looks parallel at a glance</a:t>
            </a:r>
          </a:p>
          <a:p>
            <a:pPr marL="311150" indent="-311150">
              <a:buFontTx/>
              <a:buChar char="•"/>
            </a:pPr>
            <a:r>
              <a:rPr lang="en-US"/>
              <a:t>Apart from our use here, generators are useful for making lazy code that just computes the necessary item each time .next() is called instead of computing the entire range at once.</a:t>
            </a:r>
          </a:p>
          <a:p>
            <a:pPr marL="311150" indent="-311150">
              <a:buFontTx/>
              <a:buChar char="•"/>
            </a:pPr>
            <a:r>
              <a:rPr lang="en-US"/>
              <a:t>Demonstrate yielding Promise.All() inside an </a:t>
            </a:r>
            <a:r>
              <a:rPr lang="ja-JP" altLang="en-US">
                <a:latin typeface="Arial"/>
              </a:rPr>
              <a:t>“</a:t>
            </a:r>
            <a:r>
              <a:rPr lang="en-US"/>
              <a:t> async runner</a:t>
            </a:r>
            <a:r>
              <a:rPr lang="ja-JP" altLang="en-US">
                <a:latin typeface="Arial"/>
              </a:rPr>
              <a:t>”</a:t>
            </a:r>
            <a:endParaRPr lang="en-US"/>
          </a:p>
          <a:p>
            <a:pPr marL="311150" indent="-311150">
              <a:buFontTx/>
              <a:buChar char="•"/>
            </a:pPr>
            <a:r>
              <a:rPr lang="en-US"/>
              <a:t>Errors thrown from promises would normally get passed to .catch(), but a promise inside a generator is special, and the error is in fact thrown inside the generator, allowing us to use try catch inside the generator.</a:t>
            </a:r>
          </a:p>
          <a:p>
            <a:pPr marL="311150" indent="-311150">
              <a:buFontTx/>
              <a:buChar char="•"/>
            </a:pPr>
            <a:r>
              <a:rPr lang="en-US"/>
              <a:t>if you iterate using </a:t>
            </a:r>
            <a:r>
              <a:rPr lang="ja-JP" altLang="en-US">
                <a:latin typeface="Arial"/>
              </a:rPr>
              <a:t>“</a:t>
            </a:r>
            <a:r>
              <a:rPr lang="en-US"/>
              <a:t>for of</a:t>
            </a:r>
            <a:r>
              <a:rPr lang="ja-JP" altLang="en-US">
                <a:latin typeface="Arial"/>
              </a:rPr>
              <a:t>”</a:t>
            </a:r>
            <a:r>
              <a:rPr lang="en-US"/>
              <a:t> only yielded values are iterated over. The final </a:t>
            </a:r>
            <a:r>
              <a:rPr lang="ja-JP" altLang="en-US">
                <a:latin typeface="Arial"/>
              </a:rPr>
              <a:t>“</a:t>
            </a:r>
            <a:r>
              <a:rPr lang="en-US"/>
              <a:t>return value</a:t>
            </a:r>
            <a:r>
              <a:rPr lang="ja-JP" altLang="en-US">
                <a:latin typeface="Arial"/>
              </a:rPr>
              <a:t>”</a:t>
            </a:r>
            <a:r>
              <a:rPr lang="en-US"/>
              <a:t> is not included because done: true. </a:t>
            </a:r>
            <a:endParaRPr lang="en-US" sz="18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1"/>
          <p:cNvSpPr>
            <a:spLocks noChangeArrowheads="1"/>
          </p:cNvSpPr>
          <p:nvPr>
            <p:ph type="sldImg"/>
          </p:nvPr>
        </p:nvSpPr>
        <p:spPr>
          <a:xfrm>
            <a:off x="381000" y="685800"/>
            <a:ext cx="6096000" cy="3429000"/>
          </a:xfrm>
        </p:spPr>
      </p:sp>
      <p:sp>
        <p:nvSpPr>
          <p:cNvPr id="36866" name="Rectangle 2"/>
          <p:cNvSpPr>
            <a:spLocks noChangeArrowheads="1"/>
          </p:cNvSpPr>
          <p:nvPr>
            <p:ph type="body" sz="quarter" idx="1"/>
          </p:nvPr>
        </p:nvSpPr>
        <p:spPr/>
        <p:txBody>
          <a:bodyPr/>
          <a:lstStyle/>
          <a:p>
            <a:r>
              <a:rPr lang="en-US"/>
              <a:t>important to note that throw() throws the exception inside the generator, so you can use try/catch inside it</a:t>
            </a:r>
          </a:p>
          <a:p>
            <a:endParaRPr lang="en-US"/>
          </a:p>
          <a:p>
            <a:r>
              <a:rPr lang="en-US"/>
              <a:t>first next() args are ignored</a:t>
            </a:r>
            <a:endParaRPr lang="en-US" sz="18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1"/>
          <p:cNvSpPr>
            <a:spLocks noChangeArrowheads="1"/>
          </p:cNvSpPr>
          <p:nvPr>
            <p:ph type="sldImg"/>
          </p:nvPr>
        </p:nvSpPr>
        <p:spPr>
          <a:xfrm>
            <a:off x="381000" y="685800"/>
            <a:ext cx="6096000" cy="3429000"/>
          </a:xfrm>
        </p:spPr>
      </p:sp>
      <p:sp>
        <p:nvSpPr>
          <p:cNvPr id="39938" name="Rectangle 2"/>
          <p:cNvSpPr>
            <a:spLocks noChangeArrowheads="1"/>
          </p:cNvSpPr>
          <p:nvPr>
            <p:ph type="body" sz="quarter" idx="1"/>
          </p:nvPr>
        </p:nvSpPr>
        <p:spPr/>
        <p:txBody>
          <a:bodyPr/>
          <a:lstStyle/>
          <a:p>
            <a:r>
              <a:rPr lang="en-US"/>
              <a:t>Generators have to be transpiled for ES5 compatibility, as generators are a language feature, not just a function like Promise that can be shimmed.</a:t>
            </a:r>
            <a:endParaRPr lang="en-US" sz="18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1"/>
          <p:cNvSpPr>
            <a:spLocks noChangeArrowheads="1"/>
          </p:cNvSpPr>
          <p:nvPr>
            <p:ph type="sldImg"/>
          </p:nvPr>
        </p:nvSpPr>
        <p:spPr>
          <a:xfrm>
            <a:off x="381000" y="685800"/>
            <a:ext cx="6096000" cy="3429000"/>
          </a:xfrm>
        </p:spPr>
      </p:sp>
      <p:sp>
        <p:nvSpPr>
          <p:cNvPr id="41986" name="Rectangle 2"/>
          <p:cNvSpPr>
            <a:spLocks noChangeArrowheads="1"/>
          </p:cNvSpPr>
          <p:nvPr>
            <p:ph type="body" sz="quarter" idx="1"/>
          </p:nvPr>
        </p:nvSpPr>
        <p:spPr/>
        <p:txBody>
          <a:bodyPr/>
          <a:lstStyle/>
          <a:p>
            <a:r>
              <a:rPr lang="en-US"/>
              <a:t>Why am I implementing async runner? What am I solving?</a:t>
            </a:r>
          </a:p>
          <a:p>
            <a:endParaRPr lang="en-US"/>
          </a:p>
          <a:p>
            <a:r>
              <a:rPr lang="en-US"/>
              <a:t>- Write async code with a sync look and feel to it, and making try catch work for async code.</a:t>
            </a:r>
            <a:endParaRPr lang="en-US" sz="18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1"/>
          <p:cNvSpPr>
            <a:spLocks noChangeArrowheads="1"/>
          </p:cNvSpPr>
          <p:nvPr>
            <p:ph type="sldImg"/>
          </p:nvPr>
        </p:nvSpPr>
        <p:spPr>
          <a:xfrm>
            <a:off x="381000" y="685800"/>
            <a:ext cx="6096000" cy="3429000"/>
          </a:xfrm>
        </p:spPr>
      </p:sp>
      <p:sp>
        <p:nvSpPr>
          <p:cNvPr id="45058" name="Rectangle 2"/>
          <p:cNvSpPr>
            <a:spLocks noChangeArrowheads="1"/>
          </p:cNvSpPr>
          <p:nvPr>
            <p:ph type="body" sz="quarter" idx="1"/>
          </p:nvPr>
        </p:nvSpPr>
        <p:spPr/>
        <p:txBody>
          <a:bodyPr/>
          <a:lstStyle/>
          <a:p>
            <a:r>
              <a:rPr lang="en-US"/>
              <a:t>OK, what have we learned?!</a:t>
            </a:r>
            <a:endParaRPr lang="en-US" sz="18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Rectangle 1"/>
          <p:cNvSpPr>
            <a:spLocks noChangeArrowheads="1"/>
          </p:cNvSpPr>
          <p:nvPr>
            <p:ph type="sldImg"/>
          </p:nvPr>
        </p:nvSpPr>
        <p:spPr>
          <a:xfrm>
            <a:off x="381000" y="685800"/>
            <a:ext cx="6096000" cy="3429000"/>
          </a:xfrm>
        </p:spPr>
      </p:sp>
      <p:sp>
        <p:nvSpPr>
          <p:cNvPr id="7170" name="Rectangle 2"/>
          <p:cNvSpPr>
            <a:spLocks noChangeArrowheads="1"/>
          </p:cNvSpPr>
          <p:nvPr>
            <p:ph type="body" sz="quarter" idx="1"/>
          </p:nvPr>
        </p:nvSpPr>
        <p:spPr/>
        <p:txBody>
          <a:bodyPr/>
          <a:lstStyle/>
          <a:p>
            <a:pPr marL="101600" indent="-101600"/>
            <a:r>
              <a:rPr lang="en-US"/>
              <a:t>This talk is about promises and generators, but to make sure we are all on the same page, I</a:t>
            </a:r>
            <a:r>
              <a:rPr lang="ja-JP" altLang="en-US">
                <a:latin typeface="Arial"/>
              </a:rPr>
              <a:t>’</a:t>
            </a:r>
            <a:r>
              <a:rPr lang="en-US"/>
              <a:t>d like to quickly though the event loop in JS</a:t>
            </a:r>
          </a:p>
          <a:p>
            <a:pPr marL="101600" indent="-101600"/>
            <a:endParaRPr lang="en-US"/>
          </a:p>
          <a:p>
            <a:pPr marL="101600" indent="-101600"/>
            <a:r>
              <a:rPr lang="en-US"/>
              <a:t>The important thing to take away form the demo is that the sync functions are long gone when the async functions are run by the event loop</a:t>
            </a:r>
          </a:p>
          <a:p>
            <a:pPr marL="101600" indent="-101600"/>
            <a:endParaRPr lang="en-US"/>
          </a:p>
          <a:p>
            <a:pPr marL="101600" indent="-101600"/>
            <a:r>
              <a:rPr lang="en-US"/>
              <a:t>push logAsync onto the stack</a:t>
            </a:r>
          </a:p>
          <a:p>
            <a:pPr marL="101600" indent="-101600">
              <a:buFontTx/>
              <a:buAutoNum type="arabicPeriod"/>
            </a:pPr>
            <a:r>
              <a:rPr lang="en-US"/>
              <a:t>callback is enqueued to the callback queue</a:t>
            </a:r>
          </a:p>
          <a:p>
            <a:pPr marL="101600" indent="-101600">
              <a:buFontTx/>
              <a:buAutoNum type="arabicPeriod"/>
            </a:pPr>
            <a:r>
              <a:rPr lang="en-US"/>
              <a:t>logAsync completes and the result is popped from the stack</a:t>
            </a:r>
          </a:p>
          <a:p>
            <a:pPr marL="101600" indent="-101600">
              <a:buFontTx/>
              <a:buAutoNum type="arabicPeriod"/>
            </a:pPr>
            <a:r>
              <a:rPr lang="en-US"/>
              <a:t>the stack is now empty and the event loop dequeues callback from the jobs queue and pushes it to the stack for execution</a:t>
            </a:r>
          </a:p>
          <a:p>
            <a:pPr marL="101600" indent="-101600">
              <a:buFontTx/>
              <a:buAutoNum type="arabicPeriod"/>
            </a:pPr>
            <a:r>
              <a:rPr lang="en-US"/>
              <a:t>callback is run and the result is popped from the stack</a:t>
            </a:r>
            <a:endParaRPr lang="en-US" sz="18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Rectangle 1"/>
          <p:cNvSpPr>
            <a:spLocks noChangeArrowheads="1"/>
          </p:cNvSpPr>
          <p:nvPr>
            <p:ph type="sldImg"/>
          </p:nvPr>
        </p:nvSpPr>
        <p:spPr>
          <a:xfrm>
            <a:off x="381000" y="685800"/>
            <a:ext cx="6096000" cy="3429000"/>
          </a:xfrm>
        </p:spPr>
      </p:sp>
      <p:sp>
        <p:nvSpPr>
          <p:cNvPr id="9218" name="Rectangle 2"/>
          <p:cNvSpPr>
            <a:spLocks noChangeArrowheads="1"/>
          </p:cNvSpPr>
          <p:nvPr>
            <p:ph type="body" sz="quarter" idx="1"/>
          </p:nvPr>
        </p:nvSpPr>
        <p:spPr/>
        <p:txBody>
          <a:bodyPr/>
          <a:lstStyle/>
          <a:p>
            <a:pPr marL="338138" indent="-338138">
              <a:buClr>
                <a:srgbClr val="535353"/>
              </a:buClr>
              <a:buSzPct val="82000"/>
              <a:buFontTx/>
              <a:buChar char="•"/>
            </a:pPr>
            <a:r>
              <a:rPr lang="en-US"/>
              <a:t>No control how many times (if at all) a third party runs your callback (too early, too late, multiple times, not at all)</a:t>
            </a:r>
          </a:p>
          <a:p>
            <a:pPr marL="338138" indent="-338138">
              <a:buClr>
                <a:srgbClr val="535353"/>
              </a:buClr>
              <a:buSzPct val="82000"/>
              <a:buFontTx/>
              <a:buChar char="•"/>
            </a:pPr>
            <a:r>
              <a:rPr lang="en-US"/>
              <a:t>What parameters does the third party actually pass?</a:t>
            </a:r>
          </a:p>
          <a:p>
            <a:pPr marL="338138" indent="-338138">
              <a:buClr>
                <a:srgbClr val="535353"/>
              </a:buClr>
              <a:buSzPct val="82000"/>
              <a:buFontTx/>
              <a:buChar char="•"/>
            </a:pPr>
            <a:r>
              <a:rPr lang="en-US"/>
              <a:t>Are exceptions swallowed?</a:t>
            </a:r>
          </a:p>
          <a:p>
            <a:pPr marL="338138" indent="-338138">
              <a:buClr>
                <a:srgbClr val="535353"/>
              </a:buClr>
              <a:buSzPct val="82000"/>
              <a:buFontTx/>
              <a:buChar char="•"/>
            </a:pPr>
            <a:r>
              <a:rPr lang="en-US"/>
              <a:t>Error first pattern can help, but ugly and not intuitive to think about error first. Introduce possibility of BOTH callback being called and the same issues as over apply</a:t>
            </a:r>
          </a:p>
          <a:p>
            <a:pPr marL="338138" indent="-338138">
              <a:buClr>
                <a:srgbClr val="535353"/>
              </a:buClr>
              <a:buSzPct val="82000"/>
              <a:buFontTx/>
              <a:buChar char="•"/>
            </a:pPr>
            <a:r>
              <a:rPr lang="en-US"/>
              <a:t>Can be hard to have a mental model of the execution of the code</a:t>
            </a:r>
            <a:endParaRPr lang="en-US" sz="18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Rectangle 1"/>
          <p:cNvSpPr>
            <a:spLocks noChangeArrowheads="1"/>
          </p:cNvSpPr>
          <p:nvPr>
            <p:ph type="sldImg"/>
          </p:nvPr>
        </p:nvSpPr>
        <p:spPr>
          <a:xfrm>
            <a:off x="381000" y="685800"/>
            <a:ext cx="6096000" cy="3429000"/>
          </a:xfrm>
        </p:spPr>
      </p:sp>
      <p:sp>
        <p:nvSpPr>
          <p:cNvPr id="11266" name="Rectangle 2"/>
          <p:cNvSpPr>
            <a:spLocks noChangeArrowheads="1"/>
          </p:cNvSpPr>
          <p:nvPr>
            <p:ph type="body" sz="quarter" idx="1"/>
          </p:nvPr>
        </p:nvSpPr>
        <p:spPr/>
        <p:txBody>
          <a:bodyPr/>
          <a:lstStyle/>
          <a:p>
            <a:pPr marL="84138" indent="-84138"/>
            <a:r>
              <a:rPr lang="en-US"/>
              <a:t>What is the problem? </a:t>
            </a:r>
          </a:p>
          <a:p>
            <a:pPr marL="84138" indent="-84138">
              <a:buFontTx/>
              <a:buChar char="•"/>
            </a:pPr>
            <a:r>
              <a:rPr lang="en-US"/>
              <a:t>readability and aesthetics</a:t>
            </a:r>
          </a:p>
          <a:p>
            <a:pPr marL="84138" indent="-84138">
              <a:buFontTx/>
              <a:buChar char="•"/>
            </a:pPr>
            <a:r>
              <a:rPr lang="en-US"/>
              <a:t>Super large gotcha if one or more of the functions aren</a:t>
            </a:r>
            <a:r>
              <a:rPr lang="ja-JP" altLang="en-US">
                <a:latin typeface="Arial"/>
              </a:rPr>
              <a:t>’</a:t>
            </a:r>
            <a:r>
              <a:rPr lang="en-US"/>
              <a:t>t async, then the program flow will be different, because the function will be pushed onto the stack immediately for execution</a:t>
            </a:r>
          </a:p>
          <a:p>
            <a:pPr marL="84138" indent="-84138">
              <a:buFontTx/>
              <a:buChar char="•"/>
            </a:pPr>
            <a:r>
              <a:rPr lang="ja-JP" altLang="en-US">
                <a:latin typeface="Arial"/>
              </a:rPr>
              <a:t>“</a:t>
            </a:r>
            <a:r>
              <a:rPr lang="en-US"/>
              <a:t>Don</a:t>
            </a:r>
            <a:r>
              <a:rPr lang="ja-JP" altLang="en-US">
                <a:latin typeface="Arial"/>
              </a:rPr>
              <a:t>’</a:t>
            </a:r>
            <a:r>
              <a:rPr lang="en-US"/>
              <a:t>t release Zalgo</a:t>
            </a:r>
            <a:r>
              <a:rPr lang="ja-JP" altLang="en-US">
                <a:latin typeface="Arial"/>
              </a:rPr>
              <a:t>”</a:t>
            </a:r>
            <a:r>
              <a:rPr lang="en-US"/>
              <a:t>, always call callback async, otherwise all hell can break loose e.g.</a:t>
            </a:r>
          </a:p>
          <a:p>
            <a:pPr marL="84138" indent="-84138"/>
            <a:endParaRPr lang="en-US"/>
          </a:p>
          <a:p>
            <a:pPr marL="84138" indent="-84138"/>
            <a:r>
              <a:rPr lang="en-US">
                <a:latin typeface="Consolas" charset="0"/>
                <a:cs typeface="Consolas" charset="0"/>
                <a:sym typeface="Consolas" charset="0"/>
              </a:rPr>
              <a:t>function foo(result){ </a:t>
            </a:r>
          </a:p>
          <a:p>
            <a:pPr marL="84138" indent="-84138"/>
            <a:r>
              <a:rPr lang="en-US">
                <a:latin typeface="Consolas" charset="0"/>
                <a:cs typeface="Consolas" charset="0"/>
                <a:sym typeface="Consolas" charset="0"/>
              </a:rPr>
              <a:t>    console.log(result); </a:t>
            </a:r>
          </a:p>
          <a:p>
            <a:pPr marL="84138" indent="-84138"/>
            <a:r>
              <a:rPr lang="en-US">
                <a:latin typeface="Consolas" charset="0"/>
                <a:cs typeface="Consolas" charset="0"/>
                <a:sym typeface="Consolas" charset="0"/>
              </a:rPr>
              <a:t>} </a:t>
            </a:r>
          </a:p>
          <a:p>
            <a:pPr marL="84138" indent="-84138"/>
            <a:r>
              <a:rPr lang="en-US">
                <a:latin typeface="Consolas" charset="0"/>
                <a:cs typeface="Consolas" charset="0"/>
                <a:sym typeface="Consolas" charset="0"/>
              </a:rPr>
              <a:t>var a = 0; </a:t>
            </a:r>
          </a:p>
          <a:p>
            <a:pPr marL="84138" indent="-84138"/>
            <a:r>
              <a:rPr lang="en-US">
                <a:latin typeface="Consolas" charset="0"/>
                <a:cs typeface="Consolas" charset="0"/>
                <a:sym typeface="Consolas" charset="0"/>
              </a:rPr>
              <a:t>maybeAsync(foo); </a:t>
            </a:r>
          </a:p>
          <a:p>
            <a:pPr marL="84138" indent="-84138"/>
            <a:r>
              <a:rPr lang="en-US">
                <a:latin typeface="Consolas" charset="0"/>
                <a:cs typeface="Consolas" charset="0"/>
                <a:sym typeface="Consolas" charset="0"/>
              </a:rPr>
              <a:t>a++;</a:t>
            </a:r>
            <a:endParaRPr lang="en-US" sz="18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Rectangle 1"/>
          <p:cNvSpPr>
            <a:spLocks noChangeArrowheads="1"/>
          </p:cNvSpPr>
          <p:nvPr>
            <p:ph type="sldImg"/>
          </p:nvPr>
        </p:nvSpPr>
        <p:spPr>
          <a:xfrm>
            <a:off x="381000" y="685800"/>
            <a:ext cx="6096000" cy="3429000"/>
          </a:xfrm>
        </p:spPr>
      </p:sp>
      <p:sp>
        <p:nvSpPr>
          <p:cNvPr id="13314" name="Rectangle 2"/>
          <p:cNvSpPr>
            <a:spLocks noChangeArrowheads="1"/>
          </p:cNvSpPr>
          <p:nvPr>
            <p:ph type="body" sz="quarter" idx="1"/>
          </p:nvPr>
        </p:nvSpPr>
        <p:spPr/>
        <p:txBody>
          <a:bodyPr/>
          <a:lstStyle/>
          <a:p>
            <a:r>
              <a:rPr lang="en-US"/>
              <a:t>What are we actually catching here? Remember the event loop (this example is why we had to start with it)!</a:t>
            </a:r>
          </a:p>
          <a:p>
            <a:r>
              <a:rPr lang="en-US"/>
              <a:t>Will not work because unless the error is thrown in fooAsyncFunc, the function will be long gone….</a:t>
            </a:r>
          </a:p>
          <a:p>
            <a:r>
              <a:rPr lang="en-US"/>
              <a:t>Problem: You can simply omit the error callback, thus not handling errors anyway, or change the order</a:t>
            </a:r>
            <a:endParaRPr lang="en-US" sz="18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1"/>
          <p:cNvSpPr>
            <a:spLocks noChangeArrowheads="1"/>
          </p:cNvSpPr>
          <p:nvPr>
            <p:ph type="sldImg"/>
          </p:nvPr>
        </p:nvSpPr>
        <p:spPr>
          <a:xfrm>
            <a:off x="381000" y="685800"/>
            <a:ext cx="6096000" cy="3429000"/>
          </a:xfrm>
        </p:spPr>
      </p:sp>
      <p:sp>
        <p:nvSpPr>
          <p:cNvPr id="16386" name="Rectangle 2"/>
          <p:cNvSpPr>
            <a:spLocks noChangeArrowheads="1"/>
          </p:cNvSpPr>
          <p:nvPr>
            <p:ph type="body" sz="quarter" idx="1"/>
          </p:nvPr>
        </p:nvSpPr>
        <p:spPr/>
        <p:txBody>
          <a:bodyPr/>
          <a:lstStyle/>
          <a:p>
            <a:r>
              <a:rPr lang="en-US"/>
              <a:t>We have created a </a:t>
            </a:r>
            <a:r>
              <a:rPr lang="ja-JP" altLang="en-US">
                <a:latin typeface="Arial"/>
              </a:rPr>
              <a:t>“</a:t>
            </a:r>
            <a:r>
              <a:rPr lang="en-US"/>
              <a:t>pyramid of doom</a:t>
            </a:r>
            <a:r>
              <a:rPr lang="ja-JP" altLang="en-US">
                <a:latin typeface="Arial"/>
              </a:rPr>
              <a:t>”</a:t>
            </a:r>
            <a:endParaRPr lang="en-US" sz="18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1"/>
          <p:cNvSpPr>
            <a:spLocks noChangeArrowheads="1"/>
          </p:cNvSpPr>
          <p:nvPr>
            <p:ph type="sldImg"/>
          </p:nvPr>
        </p:nvSpPr>
        <p:spPr>
          <a:xfrm>
            <a:off x="381000" y="685800"/>
            <a:ext cx="6096000" cy="3429000"/>
          </a:xfrm>
        </p:spPr>
      </p:sp>
      <p:sp>
        <p:nvSpPr>
          <p:cNvPr id="20482" name="Rectangle 2"/>
          <p:cNvSpPr>
            <a:spLocks noChangeArrowheads="1"/>
          </p:cNvSpPr>
          <p:nvPr>
            <p:ph type="body" sz="quarter" idx="1"/>
          </p:nvPr>
        </p:nvSpPr>
        <p:spPr/>
        <p:txBody>
          <a:bodyPr/>
          <a:lstStyle/>
          <a:p>
            <a:r>
              <a:rPr lang="en-US"/>
              <a:t>Three outcomes; never resolved,  OK or error</a:t>
            </a:r>
          </a:p>
          <a:p>
            <a:r>
              <a:rPr lang="en-US"/>
              <a:t>Can create helper method to wrap regular callback functions into promise-aware functions</a:t>
            </a:r>
            <a:endParaRPr lang="en-US" sz="18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1"/>
          <p:cNvSpPr>
            <a:spLocks noChangeArrowheads="1"/>
          </p:cNvSpPr>
          <p:nvPr>
            <p:ph type="sldImg"/>
          </p:nvPr>
        </p:nvSpPr>
        <p:spPr>
          <a:xfrm>
            <a:off x="381000" y="685800"/>
            <a:ext cx="6096000" cy="3429000"/>
          </a:xfrm>
        </p:spPr>
      </p:sp>
      <p:sp>
        <p:nvSpPr>
          <p:cNvPr id="23554" name="Rectangle 2"/>
          <p:cNvSpPr>
            <a:spLocks noChangeArrowheads="1"/>
          </p:cNvSpPr>
          <p:nvPr>
            <p:ph type="body" sz="quarter" idx="1"/>
          </p:nvPr>
        </p:nvSpPr>
        <p:spPr/>
        <p:txBody>
          <a:bodyPr/>
          <a:lstStyle/>
          <a:p>
            <a:r>
              <a:rPr lang="en-US"/>
              <a:t>Several promise libraries provide extra methods such as </a:t>
            </a:r>
            <a:r>
              <a:rPr lang="en-US" b="1"/>
              <a:t>done</a:t>
            </a:r>
            <a:r>
              <a:rPr lang="en-US"/>
              <a:t> and </a:t>
            </a:r>
            <a:r>
              <a:rPr lang="en-US" b="1"/>
              <a:t>progress</a:t>
            </a:r>
            <a:r>
              <a:rPr lang="en-US"/>
              <a:t>, but are not part of the spec.</a:t>
            </a:r>
            <a:endParaRPr lang="en-US" sz="18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1"/>
          <p:cNvSpPr>
            <a:spLocks noChangeArrowheads="1"/>
          </p:cNvSpPr>
          <p:nvPr>
            <p:ph type="sldImg"/>
          </p:nvPr>
        </p:nvSpPr>
        <p:spPr>
          <a:xfrm>
            <a:off x="381000" y="685800"/>
            <a:ext cx="6096000" cy="3429000"/>
          </a:xfrm>
        </p:spPr>
      </p:sp>
      <p:sp>
        <p:nvSpPr>
          <p:cNvPr id="28674" name="Rectangle 2"/>
          <p:cNvSpPr>
            <a:spLocks noChangeArrowheads="1"/>
          </p:cNvSpPr>
          <p:nvPr>
            <p:ph type="body" sz="quarter" idx="1"/>
          </p:nvPr>
        </p:nvSpPr>
        <p:spPr/>
        <p:txBody>
          <a:bodyPr/>
          <a:lstStyle/>
          <a:p>
            <a:r>
              <a:rPr lang="en-US"/>
              <a:t>second parameter / catch = the same</a:t>
            </a:r>
          </a:p>
          <a:p>
            <a:r>
              <a:rPr lang="en-US"/>
              <a:t>errors propagate through the promise chain</a:t>
            </a:r>
          </a:p>
          <a:p>
            <a:r>
              <a:rPr lang="en-US"/>
              <a:t>good practice to end with a catch, but not foolproof</a:t>
            </a:r>
          </a:p>
          <a:p>
            <a:r>
              <a:rPr lang="en-US"/>
              <a:t>try/catch won</a:t>
            </a:r>
            <a:r>
              <a:rPr lang="ja-JP" altLang="en-US">
                <a:latin typeface="Arial"/>
              </a:rPr>
              <a:t>’</a:t>
            </a:r>
            <a:r>
              <a:rPr lang="en-US"/>
              <a:t>t work out of the box, but we</a:t>
            </a:r>
            <a:r>
              <a:rPr lang="ja-JP" altLang="en-US">
                <a:latin typeface="Arial"/>
              </a:rPr>
              <a:t>’</a:t>
            </a:r>
            <a:r>
              <a:rPr lang="en-US"/>
              <a:t>ll get back to that and </a:t>
            </a:r>
            <a:r>
              <a:rPr lang="ja-JP" altLang="en-US">
                <a:latin typeface="Arial"/>
              </a:rPr>
              <a:t>“</a:t>
            </a:r>
            <a:r>
              <a:rPr lang="en-US"/>
              <a:t>fix</a:t>
            </a:r>
            <a:r>
              <a:rPr lang="ja-JP" altLang="en-US">
                <a:latin typeface="Arial"/>
              </a:rPr>
              <a:t>”</a:t>
            </a:r>
            <a:r>
              <a:rPr lang="en-US"/>
              <a:t> it</a:t>
            </a:r>
            <a:endParaRPr lang="en-US" sz="18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4260850"/>
            <a:ext cx="20726400" cy="2940050"/>
          </a:xfrm>
        </p:spPr>
        <p:txBody>
          <a:bodyPr/>
          <a:lstStyle/>
          <a:p>
            <a:r>
              <a:rPr lang="nb-NO" smtClean="0"/>
              <a:t>Click to edit Master title style</a:t>
            </a:r>
            <a:endParaRPr lang="en-US"/>
          </a:p>
        </p:txBody>
      </p:sp>
      <p:sp>
        <p:nvSpPr>
          <p:cNvPr id="3" name="Subtitle 2"/>
          <p:cNvSpPr>
            <a:spLocks noGrp="1"/>
          </p:cNvSpPr>
          <p:nvPr>
            <p:ph type="subTitle" idx="1"/>
          </p:nvPr>
        </p:nvSpPr>
        <p:spPr>
          <a:xfrm>
            <a:off x="3657600" y="7772400"/>
            <a:ext cx="17068800" cy="35052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nb-NO" smtClean="0"/>
              <a:t>Click to edit Master subtitle style</a:t>
            </a:r>
            <a:endParaRPr lang="en-US"/>
          </a:p>
        </p:txBody>
      </p:sp>
      <p:sp>
        <p:nvSpPr>
          <p:cNvPr id="4" name="Slide Number Placeholder 3"/>
          <p:cNvSpPr>
            <a:spLocks noGrp="1"/>
          </p:cNvSpPr>
          <p:nvPr>
            <p:ph type="sldNum" sz="quarter" idx="10"/>
          </p:nvPr>
        </p:nvSpPr>
        <p:spPr/>
        <p:txBody>
          <a:bodyPr/>
          <a:lstStyle>
            <a:lvl1pPr>
              <a:defRPr/>
            </a:lvl1pPr>
          </a:lstStyle>
          <a:p>
            <a:fld id="{DC5CDAAB-1CDF-5949-B877-83A9CF5BA637}" type="slidenum">
              <a:rPr lang="en-US"/>
              <a:pPr/>
              <a:t>‹#›</a:t>
            </a:fld>
            <a:endParaRPr lang="en-US"/>
          </a:p>
        </p:txBody>
      </p:sp>
    </p:spTree>
    <p:extLst>
      <p:ext uri="{BB962C8B-B14F-4D97-AF65-F5344CB8AC3E}">
        <p14:creationId xmlns:p14="http://schemas.microsoft.com/office/powerpoint/2010/main" val="27782948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Slide Number Placeholder 3"/>
          <p:cNvSpPr>
            <a:spLocks noGrp="1"/>
          </p:cNvSpPr>
          <p:nvPr>
            <p:ph type="sldNum" sz="quarter" idx="10"/>
          </p:nvPr>
        </p:nvSpPr>
        <p:spPr/>
        <p:txBody>
          <a:bodyPr/>
          <a:lstStyle>
            <a:lvl1pPr>
              <a:defRPr/>
            </a:lvl1pPr>
          </a:lstStyle>
          <a:p>
            <a:fld id="{80FB1BC2-96FE-3D4E-8FA7-4C505E2560D3}" type="slidenum">
              <a:rPr lang="en-US"/>
              <a:pPr/>
              <a:t>‹#›</a:t>
            </a:fld>
            <a:endParaRPr lang="en-US"/>
          </a:p>
        </p:txBody>
      </p:sp>
    </p:spTree>
    <p:extLst>
      <p:ext uri="{BB962C8B-B14F-4D97-AF65-F5344CB8AC3E}">
        <p14:creationId xmlns:p14="http://schemas.microsoft.com/office/powerpoint/2010/main" val="31079594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514763" y="357188"/>
            <a:ext cx="4321175" cy="12339637"/>
          </a:xfrm>
        </p:spPr>
        <p:txBody>
          <a:bodyPr vert="eaVert"/>
          <a:lstStyle/>
          <a:p>
            <a:r>
              <a:rPr lang="nb-NO" smtClean="0"/>
              <a:t>Click to edit Master title style</a:t>
            </a:r>
            <a:endParaRPr lang="en-US"/>
          </a:p>
        </p:txBody>
      </p:sp>
      <p:sp>
        <p:nvSpPr>
          <p:cNvPr id="3" name="Vertical Text Placeholder 2"/>
          <p:cNvSpPr>
            <a:spLocks noGrp="1"/>
          </p:cNvSpPr>
          <p:nvPr>
            <p:ph type="body" orient="vert" idx="1"/>
          </p:nvPr>
        </p:nvSpPr>
        <p:spPr>
          <a:xfrm>
            <a:off x="3548063" y="357188"/>
            <a:ext cx="12814300" cy="12339637"/>
          </a:xfrm>
        </p:spPr>
        <p:txBody>
          <a:bodyPr vert="eaVert"/>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Slide Number Placeholder 3"/>
          <p:cNvSpPr>
            <a:spLocks noGrp="1"/>
          </p:cNvSpPr>
          <p:nvPr>
            <p:ph type="sldNum" sz="quarter" idx="10"/>
          </p:nvPr>
        </p:nvSpPr>
        <p:spPr/>
        <p:txBody>
          <a:bodyPr/>
          <a:lstStyle>
            <a:lvl1pPr>
              <a:defRPr/>
            </a:lvl1pPr>
          </a:lstStyle>
          <a:p>
            <a:fld id="{105F6493-CAA4-C040-BC14-9F68DA9E276E}" type="slidenum">
              <a:rPr lang="en-US"/>
              <a:pPr/>
              <a:t>‹#›</a:t>
            </a:fld>
            <a:endParaRPr lang="en-US"/>
          </a:p>
        </p:txBody>
      </p:sp>
    </p:spTree>
    <p:extLst>
      <p:ext uri="{BB962C8B-B14F-4D97-AF65-F5344CB8AC3E}">
        <p14:creationId xmlns:p14="http://schemas.microsoft.com/office/powerpoint/2010/main" val="25323247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Content Placeholder 2"/>
          <p:cNvSpPr>
            <a:spLocks noGrp="1"/>
          </p:cNvSpPr>
          <p:nvPr>
            <p:ph idx="1"/>
          </p:nvPr>
        </p:nvSpPr>
        <p:spPr/>
        <p:txBody>
          <a:body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Slide Number Placeholder 3"/>
          <p:cNvSpPr>
            <a:spLocks noGrp="1"/>
          </p:cNvSpPr>
          <p:nvPr>
            <p:ph type="sldNum" sz="quarter" idx="10"/>
          </p:nvPr>
        </p:nvSpPr>
        <p:spPr/>
        <p:txBody>
          <a:bodyPr/>
          <a:lstStyle>
            <a:lvl1pPr>
              <a:defRPr/>
            </a:lvl1pPr>
          </a:lstStyle>
          <a:p>
            <a:fld id="{4E475308-61F6-F242-AECF-52AF590AE0B3}" type="slidenum">
              <a:rPr lang="en-US"/>
              <a:pPr/>
              <a:t>‹#›</a:t>
            </a:fld>
            <a:endParaRPr lang="en-US"/>
          </a:p>
        </p:txBody>
      </p:sp>
    </p:spTree>
    <p:extLst>
      <p:ext uri="{BB962C8B-B14F-4D97-AF65-F5344CB8AC3E}">
        <p14:creationId xmlns:p14="http://schemas.microsoft.com/office/powerpoint/2010/main" val="29400310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25638" y="8813800"/>
            <a:ext cx="20726400" cy="2724150"/>
          </a:xfrm>
        </p:spPr>
        <p:txBody>
          <a:bodyPr anchor="t"/>
          <a:lstStyle>
            <a:lvl1pPr algn="l">
              <a:defRPr sz="4000" b="1" cap="all"/>
            </a:lvl1pPr>
          </a:lstStyle>
          <a:p>
            <a:r>
              <a:rPr lang="nb-NO" smtClean="0"/>
              <a:t>Click to edit Master title style</a:t>
            </a:r>
            <a:endParaRPr lang="en-US"/>
          </a:p>
        </p:txBody>
      </p:sp>
      <p:sp>
        <p:nvSpPr>
          <p:cNvPr id="3" name="Text Placeholder 2"/>
          <p:cNvSpPr>
            <a:spLocks noGrp="1"/>
          </p:cNvSpPr>
          <p:nvPr>
            <p:ph type="body" idx="1"/>
          </p:nvPr>
        </p:nvSpPr>
        <p:spPr>
          <a:xfrm>
            <a:off x="1925638" y="5813425"/>
            <a:ext cx="20726400" cy="30003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nb-NO" smtClean="0"/>
              <a:t>Click to edit Master text styles</a:t>
            </a:r>
          </a:p>
        </p:txBody>
      </p:sp>
      <p:sp>
        <p:nvSpPr>
          <p:cNvPr id="4" name="Slide Number Placeholder 3"/>
          <p:cNvSpPr>
            <a:spLocks noGrp="1"/>
          </p:cNvSpPr>
          <p:nvPr>
            <p:ph type="sldNum" sz="quarter" idx="10"/>
          </p:nvPr>
        </p:nvSpPr>
        <p:spPr/>
        <p:txBody>
          <a:bodyPr/>
          <a:lstStyle>
            <a:lvl1pPr>
              <a:defRPr/>
            </a:lvl1pPr>
          </a:lstStyle>
          <a:p>
            <a:fld id="{FD501779-3A9C-0346-AE1B-E88CFFCFAA61}" type="slidenum">
              <a:rPr lang="en-US"/>
              <a:pPr/>
              <a:t>‹#›</a:t>
            </a:fld>
            <a:endParaRPr lang="en-US"/>
          </a:p>
        </p:txBody>
      </p:sp>
    </p:spTree>
    <p:extLst>
      <p:ext uri="{BB962C8B-B14F-4D97-AF65-F5344CB8AC3E}">
        <p14:creationId xmlns:p14="http://schemas.microsoft.com/office/powerpoint/2010/main" val="26795072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Content Placeholder 2"/>
          <p:cNvSpPr>
            <a:spLocks noGrp="1"/>
          </p:cNvSpPr>
          <p:nvPr>
            <p:ph sz="half" idx="1"/>
          </p:nvPr>
        </p:nvSpPr>
        <p:spPr>
          <a:xfrm>
            <a:off x="3548063" y="3838575"/>
            <a:ext cx="8567737" cy="88582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Content Placeholder 3"/>
          <p:cNvSpPr>
            <a:spLocks noGrp="1"/>
          </p:cNvSpPr>
          <p:nvPr>
            <p:ph sz="half" idx="2"/>
          </p:nvPr>
        </p:nvSpPr>
        <p:spPr>
          <a:xfrm>
            <a:off x="12268200" y="3838575"/>
            <a:ext cx="8567738" cy="88582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5" name="Slide Number Placeholder 4"/>
          <p:cNvSpPr>
            <a:spLocks noGrp="1"/>
          </p:cNvSpPr>
          <p:nvPr>
            <p:ph type="sldNum" sz="quarter" idx="10"/>
          </p:nvPr>
        </p:nvSpPr>
        <p:spPr/>
        <p:txBody>
          <a:bodyPr/>
          <a:lstStyle>
            <a:lvl1pPr>
              <a:defRPr/>
            </a:lvl1pPr>
          </a:lstStyle>
          <a:p>
            <a:fld id="{51E6C3A2-5F12-D046-B7C8-1109799D5F23}" type="slidenum">
              <a:rPr lang="en-US"/>
              <a:pPr/>
              <a:t>‹#›</a:t>
            </a:fld>
            <a:endParaRPr lang="en-US"/>
          </a:p>
        </p:txBody>
      </p:sp>
    </p:spTree>
    <p:extLst>
      <p:ext uri="{BB962C8B-B14F-4D97-AF65-F5344CB8AC3E}">
        <p14:creationId xmlns:p14="http://schemas.microsoft.com/office/powerpoint/2010/main" val="27812735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19200" y="549275"/>
            <a:ext cx="21945600" cy="2286000"/>
          </a:xfrm>
        </p:spPr>
        <p:txBody>
          <a:bodyPr/>
          <a:lstStyle>
            <a:lvl1pPr>
              <a:defRPr/>
            </a:lvl1pPr>
          </a:lstStyle>
          <a:p>
            <a:r>
              <a:rPr lang="nb-NO" smtClean="0"/>
              <a:t>Click to edit Master title style</a:t>
            </a:r>
            <a:endParaRPr lang="en-US"/>
          </a:p>
        </p:txBody>
      </p:sp>
      <p:sp>
        <p:nvSpPr>
          <p:cNvPr id="3" name="Text Placeholder 2"/>
          <p:cNvSpPr>
            <a:spLocks noGrp="1"/>
          </p:cNvSpPr>
          <p:nvPr>
            <p:ph type="body" idx="1"/>
          </p:nvPr>
        </p:nvSpPr>
        <p:spPr>
          <a:xfrm>
            <a:off x="1219200" y="3070225"/>
            <a:ext cx="10774363" cy="12795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Click to edit Master text styles</a:t>
            </a:r>
          </a:p>
        </p:txBody>
      </p:sp>
      <p:sp>
        <p:nvSpPr>
          <p:cNvPr id="4" name="Content Placeholder 3"/>
          <p:cNvSpPr>
            <a:spLocks noGrp="1"/>
          </p:cNvSpPr>
          <p:nvPr>
            <p:ph sz="half" idx="2"/>
          </p:nvPr>
        </p:nvSpPr>
        <p:spPr>
          <a:xfrm>
            <a:off x="1219200" y="4349750"/>
            <a:ext cx="10774363" cy="79025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5" name="Text Placeholder 4"/>
          <p:cNvSpPr>
            <a:spLocks noGrp="1"/>
          </p:cNvSpPr>
          <p:nvPr>
            <p:ph type="body" sz="quarter" idx="3"/>
          </p:nvPr>
        </p:nvSpPr>
        <p:spPr>
          <a:xfrm>
            <a:off x="12387263" y="3070225"/>
            <a:ext cx="10777537" cy="12795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Click to edit Master text styles</a:t>
            </a:r>
          </a:p>
        </p:txBody>
      </p:sp>
      <p:sp>
        <p:nvSpPr>
          <p:cNvPr id="6" name="Content Placeholder 5"/>
          <p:cNvSpPr>
            <a:spLocks noGrp="1"/>
          </p:cNvSpPr>
          <p:nvPr>
            <p:ph sz="quarter" idx="4"/>
          </p:nvPr>
        </p:nvSpPr>
        <p:spPr>
          <a:xfrm>
            <a:off x="12387263" y="4349750"/>
            <a:ext cx="10777537" cy="79025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7" name="Slide Number Placeholder 6"/>
          <p:cNvSpPr>
            <a:spLocks noGrp="1"/>
          </p:cNvSpPr>
          <p:nvPr>
            <p:ph type="sldNum" sz="quarter" idx="10"/>
          </p:nvPr>
        </p:nvSpPr>
        <p:spPr/>
        <p:txBody>
          <a:bodyPr/>
          <a:lstStyle>
            <a:lvl1pPr>
              <a:defRPr/>
            </a:lvl1pPr>
          </a:lstStyle>
          <a:p>
            <a:fld id="{CC184A50-3736-F44E-BDC6-C7279F0A9411}" type="slidenum">
              <a:rPr lang="en-US"/>
              <a:pPr/>
              <a:t>‹#›</a:t>
            </a:fld>
            <a:endParaRPr lang="en-US"/>
          </a:p>
        </p:txBody>
      </p:sp>
    </p:spTree>
    <p:extLst>
      <p:ext uri="{BB962C8B-B14F-4D97-AF65-F5344CB8AC3E}">
        <p14:creationId xmlns:p14="http://schemas.microsoft.com/office/powerpoint/2010/main" val="4030489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Slide Number Placeholder 2"/>
          <p:cNvSpPr>
            <a:spLocks noGrp="1"/>
          </p:cNvSpPr>
          <p:nvPr>
            <p:ph type="sldNum" sz="quarter" idx="10"/>
          </p:nvPr>
        </p:nvSpPr>
        <p:spPr/>
        <p:txBody>
          <a:bodyPr/>
          <a:lstStyle>
            <a:lvl1pPr>
              <a:defRPr/>
            </a:lvl1pPr>
          </a:lstStyle>
          <a:p>
            <a:fld id="{9267A8D0-985B-4B4B-8F74-5C93D3284451}" type="slidenum">
              <a:rPr lang="en-US"/>
              <a:pPr/>
              <a:t>‹#›</a:t>
            </a:fld>
            <a:endParaRPr lang="en-US"/>
          </a:p>
        </p:txBody>
      </p:sp>
    </p:spTree>
    <p:extLst>
      <p:ext uri="{BB962C8B-B14F-4D97-AF65-F5344CB8AC3E}">
        <p14:creationId xmlns:p14="http://schemas.microsoft.com/office/powerpoint/2010/main" val="26467349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lvl1pPr>
              <a:defRPr/>
            </a:lvl1pPr>
          </a:lstStyle>
          <a:p>
            <a:fld id="{BE4B4FBE-8988-B941-8C6B-5B1FDB77C8DD}" type="slidenum">
              <a:rPr lang="en-US"/>
              <a:pPr/>
              <a:t>‹#›</a:t>
            </a:fld>
            <a:endParaRPr lang="en-US"/>
          </a:p>
        </p:txBody>
      </p:sp>
    </p:spTree>
    <p:extLst>
      <p:ext uri="{BB962C8B-B14F-4D97-AF65-F5344CB8AC3E}">
        <p14:creationId xmlns:p14="http://schemas.microsoft.com/office/powerpoint/2010/main" val="2951001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9200" y="546100"/>
            <a:ext cx="8021638" cy="2324100"/>
          </a:xfrm>
        </p:spPr>
        <p:txBody>
          <a:bodyPr anchor="b"/>
          <a:lstStyle>
            <a:lvl1pPr algn="l">
              <a:defRPr sz="2000" b="1"/>
            </a:lvl1pPr>
          </a:lstStyle>
          <a:p>
            <a:r>
              <a:rPr lang="nb-NO" smtClean="0"/>
              <a:t>Click to edit Master title style</a:t>
            </a:r>
            <a:endParaRPr lang="en-US"/>
          </a:p>
        </p:txBody>
      </p:sp>
      <p:sp>
        <p:nvSpPr>
          <p:cNvPr id="3" name="Content Placeholder 2"/>
          <p:cNvSpPr>
            <a:spLocks noGrp="1"/>
          </p:cNvSpPr>
          <p:nvPr>
            <p:ph idx="1"/>
          </p:nvPr>
        </p:nvSpPr>
        <p:spPr>
          <a:xfrm>
            <a:off x="9532938" y="546100"/>
            <a:ext cx="13631862" cy="117062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Text Placeholder 3"/>
          <p:cNvSpPr>
            <a:spLocks noGrp="1"/>
          </p:cNvSpPr>
          <p:nvPr>
            <p:ph type="body" sz="half" idx="2"/>
          </p:nvPr>
        </p:nvSpPr>
        <p:spPr>
          <a:xfrm>
            <a:off x="1219200" y="2870200"/>
            <a:ext cx="8021638" cy="9382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Click to edit Master text styles</a:t>
            </a:r>
          </a:p>
        </p:txBody>
      </p:sp>
      <p:sp>
        <p:nvSpPr>
          <p:cNvPr id="5" name="Slide Number Placeholder 4"/>
          <p:cNvSpPr>
            <a:spLocks noGrp="1"/>
          </p:cNvSpPr>
          <p:nvPr>
            <p:ph type="sldNum" sz="quarter" idx="10"/>
          </p:nvPr>
        </p:nvSpPr>
        <p:spPr/>
        <p:txBody>
          <a:bodyPr/>
          <a:lstStyle>
            <a:lvl1pPr>
              <a:defRPr/>
            </a:lvl1pPr>
          </a:lstStyle>
          <a:p>
            <a:fld id="{0F39E37F-8843-5847-B897-F0CF913BC5EF}" type="slidenum">
              <a:rPr lang="en-US"/>
              <a:pPr/>
              <a:t>‹#›</a:t>
            </a:fld>
            <a:endParaRPr lang="en-US"/>
          </a:p>
        </p:txBody>
      </p:sp>
    </p:spTree>
    <p:extLst>
      <p:ext uri="{BB962C8B-B14F-4D97-AF65-F5344CB8AC3E}">
        <p14:creationId xmlns:p14="http://schemas.microsoft.com/office/powerpoint/2010/main" val="39532693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79963" y="9601200"/>
            <a:ext cx="14630400" cy="1133475"/>
          </a:xfrm>
        </p:spPr>
        <p:txBody>
          <a:bodyPr anchor="b"/>
          <a:lstStyle>
            <a:lvl1pPr algn="l">
              <a:defRPr sz="2000" b="1"/>
            </a:lvl1pPr>
          </a:lstStyle>
          <a:p>
            <a:r>
              <a:rPr lang="nb-NO" smtClean="0"/>
              <a:t>Click to edit Master title style</a:t>
            </a:r>
            <a:endParaRPr lang="en-US"/>
          </a:p>
        </p:txBody>
      </p:sp>
      <p:sp>
        <p:nvSpPr>
          <p:cNvPr id="3" name="Picture Placeholder 2"/>
          <p:cNvSpPr>
            <a:spLocks noGrp="1"/>
          </p:cNvSpPr>
          <p:nvPr>
            <p:ph type="pic" idx="1"/>
          </p:nvPr>
        </p:nvSpPr>
        <p:spPr>
          <a:xfrm>
            <a:off x="4779963" y="1225550"/>
            <a:ext cx="14630400" cy="8229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4779963" y="10734675"/>
            <a:ext cx="14630400" cy="16097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Click to edit Master text styles</a:t>
            </a:r>
          </a:p>
        </p:txBody>
      </p:sp>
      <p:sp>
        <p:nvSpPr>
          <p:cNvPr id="5" name="Slide Number Placeholder 4"/>
          <p:cNvSpPr>
            <a:spLocks noGrp="1"/>
          </p:cNvSpPr>
          <p:nvPr>
            <p:ph type="sldNum" sz="quarter" idx="10"/>
          </p:nvPr>
        </p:nvSpPr>
        <p:spPr/>
        <p:txBody>
          <a:bodyPr/>
          <a:lstStyle>
            <a:lvl1pPr>
              <a:defRPr/>
            </a:lvl1pPr>
          </a:lstStyle>
          <a:p>
            <a:fld id="{A1C2E348-B310-994F-B2CB-D575CA768001}" type="slidenum">
              <a:rPr lang="en-US"/>
              <a:pPr/>
              <a:t>‹#›</a:t>
            </a:fld>
            <a:endParaRPr lang="en-US"/>
          </a:p>
        </p:txBody>
      </p:sp>
    </p:spTree>
    <p:extLst>
      <p:ext uri="{BB962C8B-B14F-4D97-AF65-F5344CB8AC3E}">
        <p14:creationId xmlns:p14="http://schemas.microsoft.com/office/powerpoint/2010/main" val="84730368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5" name="Rectangle 1"/>
          <p:cNvSpPr>
            <a:spLocks/>
          </p:cNvSpPr>
          <p:nvPr>
            <p:ph type="title"/>
          </p:nvPr>
        </p:nvSpPr>
        <p:spPr bwMode="auto">
          <a:xfrm>
            <a:off x="3548063" y="357188"/>
            <a:ext cx="17287875" cy="3429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Light" charset="0"/>
              </a:rPr>
              <a:t>Click to edit Master title style</a:t>
            </a:r>
          </a:p>
        </p:txBody>
      </p:sp>
      <p:sp>
        <p:nvSpPr>
          <p:cNvPr id="1026" name="Rectangle 2"/>
          <p:cNvSpPr>
            <a:spLocks/>
          </p:cNvSpPr>
          <p:nvPr>
            <p:ph type="body" idx="1"/>
          </p:nvPr>
        </p:nvSpPr>
        <p:spPr bwMode="auto">
          <a:xfrm>
            <a:off x="3548063" y="3838575"/>
            <a:ext cx="17287875" cy="8858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Light" charset="0"/>
              </a:rPr>
              <a:t>Click to edit Master text styles</a:t>
            </a:r>
          </a:p>
          <a:p>
            <a:pPr lvl="1"/>
            <a:r>
              <a:rPr lang="en-US">
                <a:sym typeface="Gill Sans Light" charset="0"/>
              </a:rPr>
              <a:t>Second level</a:t>
            </a:r>
          </a:p>
          <a:p>
            <a:pPr lvl="2"/>
            <a:r>
              <a:rPr lang="en-US">
                <a:sym typeface="Gill Sans Light" charset="0"/>
              </a:rPr>
              <a:t>Third level</a:t>
            </a:r>
          </a:p>
          <a:p>
            <a:pPr lvl="3"/>
            <a:r>
              <a:rPr lang="en-US">
                <a:sym typeface="Gill Sans Light" charset="0"/>
              </a:rPr>
              <a:t>Fourth level</a:t>
            </a:r>
          </a:p>
          <a:p>
            <a:pPr lvl="4"/>
            <a:r>
              <a:rPr lang="en-US">
                <a:sym typeface="Gill Sans Light" charset="0"/>
              </a:rPr>
              <a:t>Fifth level</a:t>
            </a:r>
          </a:p>
        </p:txBody>
      </p:sp>
      <p:sp>
        <p:nvSpPr>
          <p:cNvPr id="1027" name="Rectangle 3"/>
          <p:cNvSpPr>
            <a:spLocks/>
          </p:cNvSpPr>
          <p:nvPr>
            <p:ph type="sldNum" sz="quarter" idx="2"/>
          </p:nvPr>
        </p:nvSpPr>
        <p:spPr bwMode="auto">
          <a:xfrm>
            <a:off x="11952288" y="13036550"/>
            <a:ext cx="4603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none" lIns="0" tIns="0" rIns="0" bIns="0" numCol="1" anchor="t" anchorCtr="0" compatLnSpc="1">
            <a:prstTxWarp prst="textNoShape">
              <a:avLst/>
            </a:prstTxWarp>
          </a:bodyPr>
          <a:lstStyle>
            <a:lvl1pPr>
              <a:defRPr sz="2400"/>
            </a:lvl1pPr>
          </a:lstStyle>
          <a:p>
            <a:fld id="{A19A8F63-2FD0-C643-89E6-23B59EF7875B}" type="slidenum">
              <a:rPr lang="en-US"/>
              <a:pPr/>
              <a:t>‹#›</a:t>
            </a:fld>
            <a:endParaRPr lang="en-US"/>
          </a:p>
        </p:txBody>
      </p:sp>
    </p:spTree>
  </p:cSld>
  <p:clrMap bg1="dk2" tx1="lt1" bg2="dk1"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584200" rtl="0" fontAlgn="base" hangingPunct="0">
        <a:spcBef>
          <a:spcPct val="0"/>
        </a:spcBef>
        <a:spcAft>
          <a:spcPct val="0"/>
        </a:spcAft>
        <a:defRPr sz="10000">
          <a:solidFill>
            <a:srgbClr val="535353"/>
          </a:solidFill>
          <a:latin typeface="+mj-lt"/>
          <a:ea typeface="+mj-ea"/>
          <a:cs typeface="+mj-cs"/>
          <a:sym typeface="Gill Sans Light" charset="0"/>
        </a:defRPr>
      </a:lvl1pPr>
      <a:lvl2pPr algn="ctr" defTabSz="584200" rtl="0" fontAlgn="base" hangingPunct="0">
        <a:spcBef>
          <a:spcPct val="0"/>
        </a:spcBef>
        <a:spcAft>
          <a:spcPct val="0"/>
        </a:spcAft>
        <a:defRPr sz="10000">
          <a:solidFill>
            <a:srgbClr val="535353"/>
          </a:solidFill>
          <a:latin typeface="Gill Sans Light" charset="0"/>
          <a:ea typeface="ＭＳ Ｐゴシック" charset="0"/>
          <a:cs typeface="Gill Sans Light" charset="0"/>
          <a:sym typeface="Gill Sans Light" charset="0"/>
        </a:defRPr>
      </a:lvl2pPr>
      <a:lvl3pPr algn="ctr" defTabSz="584200" rtl="0" fontAlgn="base" hangingPunct="0">
        <a:spcBef>
          <a:spcPct val="0"/>
        </a:spcBef>
        <a:spcAft>
          <a:spcPct val="0"/>
        </a:spcAft>
        <a:defRPr sz="10000">
          <a:solidFill>
            <a:srgbClr val="535353"/>
          </a:solidFill>
          <a:latin typeface="Gill Sans Light" charset="0"/>
          <a:ea typeface="ＭＳ Ｐゴシック" charset="0"/>
          <a:cs typeface="Gill Sans Light" charset="0"/>
          <a:sym typeface="Gill Sans Light" charset="0"/>
        </a:defRPr>
      </a:lvl3pPr>
      <a:lvl4pPr algn="ctr" defTabSz="584200" rtl="0" fontAlgn="base" hangingPunct="0">
        <a:spcBef>
          <a:spcPct val="0"/>
        </a:spcBef>
        <a:spcAft>
          <a:spcPct val="0"/>
        </a:spcAft>
        <a:defRPr sz="10000">
          <a:solidFill>
            <a:srgbClr val="535353"/>
          </a:solidFill>
          <a:latin typeface="Gill Sans Light" charset="0"/>
          <a:ea typeface="ＭＳ Ｐゴシック" charset="0"/>
          <a:cs typeface="Gill Sans Light" charset="0"/>
          <a:sym typeface="Gill Sans Light" charset="0"/>
        </a:defRPr>
      </a:lvl4pPr>
      <a:lvl5pPr algn="ctr" defTabSz="584200" rtl="0" fontAlgn="base" hangingPunct="0">
        <a:spcBef>
          <a:spcPct val="0"/>
        </a:spcBef>
        <a:spcAft>
          <a:spcPct val="0"/>
        </a:spcAft>
        <a:defRPr sz="10000">
          <a:solidFill>
            <a:srgbClr val="535353"/>
          </a:solidFill>
          <a:latin typeface="Gill Sans Light" charset="0"/>
          <a:ea typeface="ＭＳ Ｐゴシック" charset="0"/>
          <a:cs typeface="Gill Sans Light" charset="0"/>
          <a:sym typeface="Gill Sans Light" charset="0"/>
        </a:defRPr>
      </a:lvl5pPr>
      <a:lvl6pPr marL="457200" algn="ctr" defTabSz="584200" rtl="0" fontAlgn="base" hangingPunct="0">
        <a:spcBef>
          <a:spcPct val="0"/>
        </a:spcBef>
        <a:spcAft>
          <a:spcPct val="0"/>
        </a:spcAft>
        <a:defRPr sz="10000">
          <a:solidFill>
            <a:srgbClr val="535353"/>
          </a:solidFill>
          <a:latin typeface="Gill Sans Light" charset="0"/>
          <a:ea typeface="ＭＳ Ｐゴシック" charset="0"/>
          <a:cs typeface="Gill Sans Light" charset="0"/>
          <a:sym typeface="Gill Sans Light" charset="0"/>
        </a:defRPr>
      </a:lvl6pPr>
      <a:lvl7pPr marL="914400" algn="ctr" defTabSz="584200" rtl="0" fontAlgn="base" hangingPunct="0">
        <a:spcBef>
          <a:spcPct val="0"/>
        </a:spcBef>
        <a:spcAft>
          <a:spcPct val="0"/>
        </a:spcAft>
        <a:defRPr sz="10000">
          <a:solidFill>
            <a:srgbClr val="535353"/>
          </a:solidFill>
          <a:latin typeface="Gill Sans Light" charset="0"/>
          <a:ea typeface="ＭＳ Ｐゴシック" charset="0"/>
          <a:cs typeface="Gill Sans Light" charset="0"/>
          <a:sym typeface="Gill Sans Light" charset="0"/>
        </a:defRPr>
      </a:lvl7pPr>
      <a:lvl8pPr marL="1371600" algn="ctr" defTabSz="584200" rtl="0" fontAlgn="base" hangingPunct="0">
        <a:spcBef>
          <a:spcPct val="0"/>
        </a:spcBef>
        <a:spcAft>
          <a:spcPct val="0"/>
        </a:spcAft>
        <a:defRPr sz="10000">
          <a:solidFill>
            <a:srgbClr val="535353"/>
          </a:solidFill>
          <a:latin typeface="Gill Sans Light" charset="0"/>
          <a:ea typeface="ＭＳ Ｐゴシック" charset="0"/>
          <a:cs typeface="Gill Sans Light" charset="0"/>
          <a:sym typeface="Gill Sans Light" charset="0"/>
        </a:defRPr>
      </a:lvl8pPr>
      <a:lvl9pPr marL="1828800" algn="ctr" defTabSz="584200" rtl="0" fontAlgn="base" hangingPunct="0">
        <a:spcBef>
          <a:spcPct val="0"/>
        </a:spcBef>
        <a:spcAft>
          <a:spcPct val="0"/>
        </a:spcAft>
        <a:defRPr sz="10000">
          <a:solidFill>
            <a:srgbClr val="535353"/>
          </a:solidFill>
          <a:latin typeface="Gill Sans Light" charset="0"/>
          <a:ea typeface="ＭＳ Ｐゴシック" charset="0"/>
          <a:cs typeface="Gill Sans Light" charset="0"/>
          <a:sym typeface="Gill Sans Light" charset="0"/>
        </a:defRPr>
      </a:lvl9pPr>
    </p:titleStyle>
    <p:bodyStyle>
      <a:lvl1pPr marL="723900" indent="-723900" algn="l" defTabSz="584200" rtl="0" fontAlgn="base" hangingPunct="0">
        <a:lnSpc>
          <a:spcPct val="120000"/>
        </a:lnSpc>
        <a:spcBef>
          <a:spcPts val="4600"/>
        </a:spcBef>
        <a:spcAft>
          <a:spcPct val="0"/>
        </a:spcAft>
        <a:buSzPct val="82000"/>
        <a:buChar char="•"/>
        <a:defRPr sz="6400">
          <a:solidFill>
            <a:srgbClr val="535353"/>
          </a:solidFill>
          <a:latin typeface="+mn-lt"/>
          <a:ea typeface="+mn-ea"/>
          <a:cs typeface="+mn-cs"/>
          <a:sym typeface="Gill Sans Light" charset="0"/>
        </a:defRPr>
      </a:lvl1pPr>
      <a:lvl2pPr marL="1244600" indent="-723900" algn="l" defTabSz="584200" rtl="0" fontAlgn="base" hangingPunct="0">
        <a:lnSpc>
          <a:spcPct val="120000"/>
        </a:lnSpc>
        <a:spcBef>
          <a:spcPts val="4600"/>
        </a:spcBef>
        <a:spcAft>
          <a:spcPct val="0"/>
        </a:spcAft>
        <a:buSzPct val="82000"/>
        <a:buChar char="•"/>
        <a:defRPr sz="6400">
          <a:solidFill>
            <a:srgbClr val="535353"/>
          </a:solidFill>
          <a:latin typeface="+mn-lt"/>
          <a:ea typeface="Gill Sans Light" charset="0"/>
          <a:cs typeface="+mn-cs"/>
          <a:sym typeface="Gill Sans Light" charset="0"/>
        </a:defRPr>
      </a:lvl2pPr>
      <a:lvl3pPr marL="1765300" indent="-723900" algn="l" defTabSz="584200" rtl="0" fontAlgn="base" hangingPunct="0">
        <a:lnSpc>
          <a:spcPct val="120000"/>
        </a:lnSpc>
        <a:spcBef>
          <a:spcPts val="4600"/>
        </a:spcBef>
        <a:spcAft>
          <a:spcPct val="0"/>
        </a:spcAft>
        <a:buSzPct val="82000"/>
        <a:buChar char="•"/>
        <a:defRPr sz="6400">
          <a:solidFill>
            <a:srgbClr val="535353"/>
          </a:solidFill>
          <a:latin typeface="+mn-lt"/>
          <a:ea typeface="Gill Sans Light" charset="0"/>
          <a:cs typeface="+mn-cs"/>
          <a:sym typeface="Gill Sans Light" charset="0"/>
        </a:defRPr>
      </a:lvl3pPr>
      <a:lvl4pPr marL="2286000" indent="-723900" algn="l" defTabSz="584200" rtl="0" fontAlgn="base" hangingPunct="0">
        <a:lnSpc>
          <a:spcPct val="120000"/>
        </a:lnSpc>
        <a:spcBef>
          <a:spcPts val="4600"/>
        </a:spcBef>
        <a:spcAft>
          <a:spcPct val="0"/>
        </a:spcAft>
        <a:buSzPct val="82000"/>
        <a:buChar char="•"/>
        <a:defRPr sz="6400">
          <a:solidFill>
            <a:srgbClr val="535353"/>
          </a:solidFill>
          <a:latin typeface="+mn-lt"/>
          <a:ea typeface="Gill Sans Light" charset="0"/>
          <a:cs typeface="+mn-cs"/>
          <a:sym typeface="Gill Sans Light" charset="0"/>
        </a:defRPr>
      </a:lvl4pPr>
      <a:lvl5pPr marL="2806700" indent="-723900" algn="l" defTabSz="584200" rtl="0" fontAlgn="base" hangingPunct="0">
        <a:lnSpc>
          <a:spcPct val="120000"/>
        </a:lnSpc>
        <a:spcBef>
          <a:spcPts val="4600"/>
        </a:spcBef>
        <a:spcAft>
          <a:spcPct val="0"/>
        </a:spcAft>
        <a:buSzPct val="82000"/>
        <a:buChar char="•"/>
        <a:defRPr sz="6400">
          <a:solidFill>
            <a:srgbClr val="535353"/>
          </a:solidFill>
          <a:latin typeface="+mn-lt"/>
          <a:ea typeface="Gill Sans Light" charset="0"/>
          <a:cs typeface="+mn-cs"/>
          <a:sym typeface="Gill Sans Light" charset="0"/>
        </a:defRPr>
      </a:lvl5pPr>
      <a:lvl6pPr marL="3263900" indent="-723900" algn="l" defTabSz="584200" rtl="0" fontAlgn="base" hangingPunct="0">
        <a:lnSpc>
          <a:spcPct val="120000"/>
        </a:lnSpc>
        <a:spcBef>
          <a:spcPts val="4600"/>
        </a:spcBef>
        <a:spcAft>
          <a:spcPct val="0"/>
        </a:spcAft>
        <a:buSzPct val="82000"/>
        <a:buChar char="•"/>
        <a:defRPr sz="6400">
          <a:solidFill>
            <a:srgbClr val="535353"/>
          </a:solidFill>
          <a:latin typeface="+mn-lt"/>
          <a:ea typeface="Gill Sans Light" charset="0"/>
          <a:cs typeface="+mn-cs"/>
          <a:sym typeface="Gill Sans Light" charset="0"/>
        </a:defRPr>
      </a:lvl6pPr>
      <a:lvl7pPr marL="3721100" indent="-723900" algn="l" defTabSz="584200" rtl="0" fontAlgn="base" hangingPunct="0">
        <a:lnSpc>
          <a:spcPct val="120000"/>
        </a:lnSpc>
        <a:spcBef>
          <a:spcPts val="4600"/>
        </a:spcBef>
        <a:spcAft>
          <a:spcPct val="0"/>
        </a:spcAft>
        <a:buSzPct val="82000"/>
        <a:buChar char="•"/>
        <a:defRPr sz="6400">
          <a:solidFill>
            <a:srgbClr val="535353"/>
          </a:solidFill>
          <a:latin typeface="+mn-lt"/>
          <a:ea typeface="Gill Sans Light" charset="0"/>
          <a:cs typeface="+mn-cs"/>
          <a:sym typeface="Gill Sans Light" charset="0"/>
        </a:defRPr>
      </a:lvl7pPr>
      <a:lvl8pPr marL="4178300" indent="-723900" algn="l" defTabSz="584200" rtl="0" fontAlgn="base" hangingPunct="0">
        <a:lnSpc>
          <a:spcPct val="120000"/>
        </a:lnSpc>
        <a:spcBef>
          <a:spcPts val="4600"/>
        </a:spcBef>
        <a:spcAft>
          <a:spcPct val="0"/>
        </a:spcAft>
        <a:buSzPct val="82000"/>
        <a:buChar char="•"/>
        <a:defRPr sz="6400">
          <a:solidFill>
            <a:srgbClr val="535353"/>
          </a:solidFill>
          <a:latin typeface="+mn-lt"/>
          <a:ea typeface="Gill Sans Light" charset="0"/>
          <a:cs typeface="+mn-cs"/>
          <a:sym typeface="Gill Sans Light" charset="0"/>
        </a:defRPr>
      </a:lvl8pPr>
      <a:lvl9pPr marL="4635500" indent="-723900" algn="l" defTabSz="584200" rtl="0" fontAlgn="base" hangingPunct="0">
        <a:lnSpc>
          <a:spcPct val="120000"/>
        </a:lnSpc>
        <a:spcBef>
          <a:spcPts val="4600"/>
        </a:spcBef>
        <a:spcAft>
          <a:spcPct val="0"/>
        </a:spcAft>
        <a:buSzPct val="82000"/>
        <a:buChar char="•"/>
        <a:defRPr sz="6400">
          <a:solidFill>
            <a:srgbClr val="535353"/>
          </a:solidFill>
          <a:latin typeface="+mn-lt"/>
          <a:ea typeface="Gill Sans Light" charset="0"/>
          <a:cs typeface="+mn-cs"/>
          <a:sym typeface="Gill Sans Light"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developer.mozilla.org/en/docs/Web/JavaScript/Reference/Global_Objects/Promise"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s://developer.mozilla.org/en/docs/Web/JavaScript/Reference/Global_Objects/Promise"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7.png"/><Relationship Id="rId1" Type="http://schemas.microsoft.com/office/2007/relationships/media" Target="file://localhost/Users/francis/Library/Mobile%20Documents/com~apple~CloudDocs/Promises_&amp;_Generators/race.gif" TargetMode="External"/><Relationship Id="rId2" Type="http://schemas.openxmlformats.org/officeDocument/2006/relationships/video" Target="file://localhost/Users/francis/Library/Mobile%20Documents/com~apple~CloudDocs/Promises_&amp;_Generators/race.gif"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 Id="rId3" Type="http://schemas.openxmlformats.org/officeDocument/2006/relationships/hyperlink" Target="http://caniuse.com/%23search=promis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kriskowal/q" TargetMode="External"/><Relationship Id="rId4" Type="http://schemas.openxmlformats.org/officeDocument/2006/relationships/hyperlink" Target="https://github.com/jakearchibald/es6-promise" TargetMode="External"/><Relationship Id="rId5" Type="http://schemas.openxmlformats.org/officeDocument/2006/relationships/hyperlink" Target="https://github.com/cujojs/when" TargetMode="External"/><Relationship Id="rId6" Type="http://schemas.openxmlformats.org/officeDocument/2006/relationships/hyperlink" Target="http://api.jquery.com/category/deferred-object/" TargetMode="External"/><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hyperlink" Target="http://kangax.github.io/compat-table/es6/%23generators" TargetMode="External"/><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jakearchibald.com/2014/es7-async-function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getify/You-Dont-Know-JS/tree/master/async%20&amp;%20performance" TargetMode="External"/><Relationship Id="rId4" Type="http://schemas.openxmlformats.org/officeDocument/2006/relationships/hyperlink" Target="https://hacks.mozilla.org/2015/05/es6-in-depth-generators/" TargetMode="External"/><Relationship Id="rId5" Type="http://schemas.openxmlformats.org/officeDocument/2006/relationships/hyperlink" Target="http://davidwalsh.name/es6-generators" TargetMode="External"/><Relationship Id="rId1" Type="http://schemas.openxmlformats.org/officeDocument/2006/relationships/slideLayout" Target="../slideLayouts/slideLayout2.xml"/><Relationship Id="rId2" Type="http://schemas.openxmlformats.org/officeDocument/2006/relationships/hyperlink" Target="https://github.com/paulinfranci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4" Type="http://schemas.openxmlformats.org/officeDocument/2006/relationships/image" Target="../media/image5.jpe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6.png"/><Relationship Id="rId1" Type="http://schemas.microsoft.com/office/2007/relationships/media" Target="file://localhost/Users/francis/Library/Mobile%20Documents/com~apple~CloudDocs/Promises_&amp;_Generators/hellfire.gif" TargetMode="External"/><Relationship Id="rId2" Type="http://schemas.openxmlformats.org/officeDocument/2006/relationships/video" Target="file://localhost/Users/francis/Library/Mobile%20Documents/com~apple~CloudDocs/Promises_&amp;_Generators/hellfire.gif"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Rectangle 1"/>
          <p:cNvSpPr>
            <a:spLocks noChangeArrowheads="1"/>
          </p:cNvSpPr>
          <p:nvPr>
            <p:ph type="title"/>
          </p:nvPr>
        </p:nvSpPr>
        <p:spPr>
          <a:xfrm>
            <a:off x="3548063" y="1174750"/>
            <a:ext cx="17287875" cy="1820863"/>
          </a:xfrm>
        </p:spPr>
        <p:txBody>
          <a:bodyPr anchor="b"/>
          <a:lstStyle/>
          <a:p>
            <a:r>
              <a:rPr lang="en-US"/>
              <a:t>Promises &amp; Generators in ES6</a:t>
            </a:r>
            <a:endParaRPr lang="en-US" sz="1800">
              <a:solidFill>
                <a:srgbClr val="000000"/>
              </a:solidFill>
            </a:endParaRPr>
          </a:p>
        </p:txBody>
      </p:sp>
      <p:sp>
        <p:nvSpPr>
          <p:cNvPr id="3074" name="Rectangle 2"/>
          <p:cNvSpPr>
            <a:spLocks noChangeArrowheads="1"/>
          </p:cNvSpPr>
          <p:nvPr>
            <p:ph type="body" idx="1"/>
          </p:nvPr>
        </p:nvSpPr>
        <p:spPr>
          <a:xfrm>
            <a:off x="3548063" y="11614150"/>
            <a:ext cx="17287875" cy="1262063"/>
          </a:xfrm>
        </p:spPr>
        <p:txBody>
          <a:bodyPr anchor="t"/>
          <a:lstStyle/>
          <a:p>
            <a:pPr marL="0" indent="0" algn="ctr" defTabSz="425450">
              <a:lnSpc>
                <a:spcPct val="100000"/>
              </a:lnSpc>
              <a:spcBef>
                <a:spcPct val="0"/>
              </a:spcBef>
              <a:buSzTx/>
              <a:buFontTx/>
              <a:buNone/>
            </a:pPr>
            <a:r>
              <a:rPr lang="en-US" sz="3700"/>
              <a:t>Francis Dougherty Paulin </a:t>
            </a:r>
          </a:p>
          <a:p>
            <a:pPr marL="0" indent="0" algn="ctr" defTabSz="425450">
              <a:lnSpc>
                <a:spcPct val="100000"/>
              </a:lnSpc>
              <a:spcBef>
                <a:spcPct val="0"/>
              </a:spcBef>
              <a:buSzTx/>
              <a:buFontTx/>
              <a:buNone/>
            </a:pPr>
            <a:r>
              <a:rPr lang="en-US" sz="3700"/>
              <a:t>@paulin_francis</a:t>
            </a:r>
            <a:endParaRPr lang="en-US" sz="1800">
              <a:solidFill>
                <a:srgbClr val="000000"/>
              </a:solidFill>
            </a:endParaRPr>
          </a:p>
        </p:txBody>
      </p:sp>
      <p:pic>
        <p:nvPicPr>
          <p:cNvPr id="3075" name="Picture 3" descr="pasted-image.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056688" y="4170363"/>
            <a:ext cx="6269037" cy="62690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
        <p:nvSpPr>
          <p:cNvPr id="3076" name="Rectangle 4"/>
          <p:cNvSpPr>
            <a:spLocks/>
          </p:cNvSpPr>
          <p:nvPr/>
        </p:nvSpPr>
        <p:spPr bwMode="auto">
          <a:xfrm>
            <a:off x="12028488" y="13036550"/>
            <a:ext cx="3079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7607456D-7EBD-9A49-9E88-5ED8BFEE4D36}" type="slidenum">
              <a:rPr lang="en-US" sz="2400"/>
              <a:pPr/>
              <a:t>1</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8433" name="Rectangle 1"/>
          <p:cNvSpPr>
            <a:spLocks noChangeArrowheads="1"/>
          </p:cNvSpPr>
          <p:nvPr>
            <p:ph type="title"/>
          </p:nvPr>
        </p:nvSpPr>
        <p:spPr/>
        <p:txBody>
          <a:bodyPr/>
          <a:lstStyle/>
          <a:p>
            <a:r>
              <a:rPr lang="en-US"/>
              <a:t>Promises To The Rescue</a:t>
            </a:r>
            <a:endParaRPr lang="en-US" sz="1800">
              <a:solidFill>
                <a:srgbClr val="000000"/>
              </a:solidFill>
            </a:endParaRPr>
          </a:p>
        </p:txBody>
      </p:sp>
      <p:sp>
        <p:nvSpPr>
          <p:cNvPr id="18434" name="Rectangle 2"/>
          <p:cNvSpPr>
            <a:spLocks noChangeArrowheads="1"/>
          </p:cNvSpPr>
          <p:nvPr>
            <p:ph type="body" idx="1"/>
          </p:nvPr>
        </p:nvSpPr>
        <p:spPr>
          <a:xfrm>
            <a:off x="6200775" y="5092700"/>
            <a:ext cx="11980863" cy="1057275"/>
          </a:xfrm>
        </p:spPr>
        <p:txBody>
          <a:bodyPr anchor="t"/>
          <a:lstStyle/>
          <a:p>
            <a:pPr marL="0" indent="0" defTabSz="571500">
              <a:spcBef>
                <a:spcPts val="4500"/>
              </a:spcBef>
              <a:buSzTx/>
              <a:buFontTx/>
              <a:buNone/>
            </a:pPr>
            <a:r>
              <a:rPr lang="en-US" sz="6200"/>
              <a:t> 1.  Order new bike online</a:t>
            </a:r>
            <a:endParaRPr lang="en-US" sz="1800">
              <a:solidFill>
                <a:srgbClr val="000000"/>
              </a:solidFill>
            </a:endParaRPr>
          </a:p>
        </p:txBody>
      </p:sp>
      <p:sp>
        <p:nvSpPr>
          <p:cNvPr id="18435" name="Rectangle 3"/>
          <p:cNvSpPr>
            <a:spLocks/>
          </p:cNvSpPr>
          <p:nvPr/>
        </p:nvSpPr>
        <p:spPr bwMode="auto">
          <a:xfrm>
            <a:off x="6200775" y="6419850"/>
            <a:ext cx="12685713" cy="10572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pPr algn="l">
              <a:lnSpc>
                <a:spcPct val="120000"/>
              </a:lnSpc>
              <a:spcBef>
                <a:spcPts val="4600"/>
              </a:spcBef>
            </a:pPr>
            <a:r>
              <a:rPr lang="en-US" sz="6400"/>
              <a:t> 2.  Get receipt immediately (promise)</a:t>
            </a:r>
            <a:endParaRPr lang="en-US" sz="1800">
              <a:solidFill>
                <a:srgbClr val="000000"/>
              </a:solidFill>
            </a:endParaRPr>
          </a:p>
        </p:txBody>
      </p:sp>
      <p:sp>
        <p:nvSpPr>
          <p:cNvPr id="18436" name="Rectangle 4"/>
          <p:cNvSpPr>
            <a:spLocks/>
          </p:cNvSpPr>
          <p:nvPr/>
        </p:nvSpPr>
        <p:spPr bwMode="auto">
          <a:xfrm>
            <a:off x="6181725" y="7748588"/>
            <a:ext cx="11980863" cy="10572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71437" tIns="71437" rIns="71437" bIns="71437" anchor="ctr">
            <a:spAutoFit/>
          </a:bodyPr>
          <a:lstStyle/>
          <a:p>
            <a:pPr algn="l">
              <a:lnSpc>
                <a:spcPct val="120000"/>
              </a:lnSpc>
              <a:spcBef>
                <a:spcPts val="4600"/>
              </a:spcBef>
            </a:pPr>
            <a:r>
              <a:rPr lang="en-US" sz="6400"/>
              <a:t> 3a. Bike arrives :)</a:t>
            </a:r>
            <a:endParaRPr lang="en-US" sz="1800">
              <a:solidFill>
                <a:srgbClr val="000000"/>
              </a:solidFill>
            </a:endParaRPr>
          </a:p>
        </p:txBody>
      </p:sp>
      <p:sp>
        <p:nvSpPr>
          <p:cNvPr id="18437" name="Rectangle 5"/>
          <p:cNvSpPr>
            <a:spLocks/>
          </p:cNvSpPr>
          <p:nvPr/>
        </p:nvSpPr>
        <p:spPr bwMode="auto">
          <a:xfrm>
            <a:off x="6181725" y="9075738"/>
            <a:ext cx="11980863" cy="10572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71437" tIns="71437" rIns="71437" bIns="71437" anchor="ctr">
            <a:spAutoFit/>
          </a:bodyPr>
          <a:lstStyle/>
          <a:p>
            <a:pPr algn="l">
              <a:lnSpc>
                <a:spcPct val="120000"/>
              </a:lnSpc>
              <a:spcBef>
                <a:spcPts val="4600"/>
              </a:spcBef>
            </a:pPr>
            <a:r>
              <a:rPr lang="en-US" sz="6400"/>
              <a:t> 3b. Or bike gets lost in the post :(</a:t>
            </a:r>
            <a:endParaRPr lang="en-US" sz="1800">
              <a:solidFill>
                <a:srgbClr val="000000"/>
              </a:solidFill>
            </a:endParaRPr>
          </a:p>
        </p:txBody>
      </p:sp>
      <p:sp>
        <p:nvSpPr>
          <p:cNvPr id="18438" name="Rectangle 6"/>
          <p:cNvSpPr>
            <a:spLocks/>
          </p:cNvSpPr>
          <p:nvPr/>
        </p:nvSpPr>
        <p:spPr bwMode="auto">
          <a:xfrm>
            <a:off x="11952288" y="13036550"/>
            <a:ext cx="4603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DC748130-0F5E-3346-B024-3CB20D4F3C46}" type="slidenum">
              <a:rPr lang="en-US" sz="2400"/>
              <a:pPr/>
              <a:t>10</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8434"/>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8435"/>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8436"/>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84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4" grpId="0" autoUpdateAnimBg="0"/>
      <p:bldP spid="18435" grpId="0" autoUpdateAnimBg="0"/>
      <p:bldP spid="18436" grpId="0" autoUpdateAnimBg="0"/>
      <p:bldP spid="18437" grpId="0" autoUpdateAnimBg="0"/>
    </p:bld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9457" name="Rectangle 1"/>
          <p:cNvSpPr>
            <a:spLocks noChangeArrowheads="1"/>
          </p:cNvSpPr>
          <p:nvPr>
            <p:ph type="body" idx="1"/>
          </p:nvPr>
        </p:nvSpPr>
        <p:spPr>
          <a:xfrm>
            <a:off x="3340100" y="3616325"/>
            <a:ext cx="19291300" cy="8858250"/>
          </a:xfrm>
        </p:spPr>
        <p:txBody>
          <a:bodyPr anchor="t"/>
          <a:lstStyle/>
          <a:p>
            <a:r>
              <a:rPr lang="en-US"/>
              <a:t>Provide standardised API for async programming</a:t>
            </a:r>
          </a:p>
          <a:p>
            <a:r>
              <a:rPr lang="en-US"/>
              <a:t>Promises are immutable</a:t>
            </a:r>
          </a:p>
          <a:p>
            <a:r>
              <a:rPr lang="en-US"/>
              <a:t>Returning within a promise yields a new promise; chaining</a:t>
            </a:r>
          </a:p>
          <a:p>
            <a:r>
              <a:rPr lang="en-US"/>
              <a:t>Resolving a promise with a promise, yields a new promise (not a promise of a promise)</a:t>
            </a:r>
            <a:endParaRPr lang="en-US" sz="1800">
              <a:solidFill>
                <a:srgbClr val="000000"/>
              </a:solidFill>
            </a:endParaRPr>
          </a:p>
        </p:txBody>
      </p:sp>
      <p:sp>
        <p:nvSpPr>
          <p:cNvPr id="19458" name="Rectangle 2"/>
          <p:cNvSpPr>
            <a:spLocks noChangeArrowheads="1"/>
          </p:cNvSpPr>
          <p:nvPr>
            <p:ph type="title"/>
          </p:nvPr>
        </p:nvSpPr>
        <p:spPr/>
        <p:txBody>
          <a:bodyPr/>
          <a:lstStyle/>
          <a:p>
            <a:r>
              <a:rPr lang="en-US"/>
              <a:t>Promise Basics</a:t>
            </a:r>
            <a:endParaRPr lang="en-US" sz="1800">
              <a:solidFill>
                <a:srgbClr val="000000"/>
              </a:solidFill>
            </a:endParaRPr>
          </a:p>
        </p:txBody>
      </p:sp>
      <p:sp>
        <p:nvSpPr>
          <p:cNvPr id="19459" name="Rectangle 3"/>
          <p:cNvSpPr>
            <a:spLocks/>
          </p:cNvSpPr>
          <p:nvPr/>
        </p:nvSpPr>
        <p:spPr bwMode="auto">
          <a:xfrm>
            <a:off x="11952288" y="13036550"/>
            <a:ext cx="4603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82767844-F533-3042-AE31-76DE30D7AA2B}" type="slidenum">
              <a:rPr lang="en-US" sz="2400"/>
              <a:pPr/>
              <a:t>11</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9457">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9457">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9457">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945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57" grpId="0" build="p" bldLvl="5"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1505" name="Rectangle 1"/>
          <p:cNvSpPr>
            <a:spLocks noChangeArrowheads="1"/>
          </p:cNvSpPr>
          <p:nvPr>
            <p:ph type="title"/>
          </p:nvPr>
        </p:nvSpPr>
        <p:spPr/>
        <p:txBody>
          <a:bodyPr/>
          <a:lstStyle/>
          <a:p>
            <a:r>
              <a:rPr lang="en-US"/>
              <a:t>Promise States</a:t>
            </a:r>
            <a:endParaRPr lang="en-US" sz="1800">
              <a:solidFill>
                <a:srgbClr val="000000"/>
              </a:solidFill>
            </a:endParaRPr>
          </a:p>
        </p:txBody>
      </p:sp>
      <p:sp>
        <p:nvSpPr>
          <p:cNvPr id="21506" name="Rectangle 2"/>
          <p:cNvSpPr>
            <a:spLocks noChangeArrowheads="1"/>
          </p:cNvSpPr>
          <p:nvPr>
            <p:ph type="body" idx="1"/>
          </p:nvPr>
        </p:nvSpPr>
        <p:spPr/>
        <p:txBody>
          <a:bodyPr/>
          <a:lstStyle/>
          <a:p>
            <a:r>
              <a:rPr lang="en-US">
                <a:latin typeface="Gill Sans SemiBold" charset="0"/>
                <a:cs typeface="Gill Sans SemiBold" charset="0"/>
                <a:sym typeface="Gill Sans SemiBold" charset="0"/>
              </a:rPr>
              <a:t>pending</a:t>
            </a:r>
            <a:r>
              <a:rPr lang="en-US"/>
              <a:t>: initial state, not fulfilled or rejected.</a:t>
            </a:r>
          </a:p>
          <a:p>
            <a:r>
              <a:rPr lang="en-US">
                <a:latin typeface="Gill Sans SemiBold" charset="0"/>
                <a:cs typeface="Gill Sans SemiBold" charset="0"/>
                <a:sym typeface="Gill Sans SemiBold" charset="0"/>
              </a:rPr>
              <a:t>fulfilled</a:t>
            </a:r>
            <a:r>
              <a:rPr lang="en-US"/>
              <a:t>: successful operation</a:t>
            </a:r>
          </a:p>
          <a:p>
            <a:r>
              <a:rPr lang="en-US">
                <a:latin typeface="Gill Sans SemiBold" charset="0"/>
                <a:cs typeface="Gill Sans SemiBold" charset="0"/>
                <a:sym typeface="Gill Sans SemiBold" charset="0"/>
              </a:rPr>
              <a:t>rejected</a:t>
            </a:r>
            <a:r>
              <a:rPr lang="en-US"/>
              <a:t>: failed operation.</a:t>
            </a:r>
          </a:p>
          <a:p>
            <a:r>
              <a:rPr lang="en-US">
                <a:latin typeface="Gill Sans SemiBold" charset="0"/>
                <a:cs typeface="Gill Sans SemiBold" charset="0"/>
                <a:sym typeface="Gill Sans SemiBold" charset="0"/>
              </a:rPr>
              <a:t>settled</a:t>
            </a:r>
            <a:r>
              <a:rPr lang="en-US"/>
              <a:t>: the Promise is either fulfilled or rejected, but not pending.</a:t>
            </a:r>
            <a:endParaRPr lang="en-US" sz="1800">
              <a:solidFill>
                <a:srgbClr val="000000"/>
              </a:solidFill>
            </a:endParaRPr>
          </a:p>
        </p:txBody>
      </p:sp>
      <p:sp>
        <p:nvSpPr>
          <p:cNvPr id="21507" name="Rectangle 3"/>
          <p:cNvSpPr>
            <a:spLocks/>
          </p:cNvSpPr>
          <p:nvPr/>
        </p:nvSpPr>
        <p:spPr bwMode="auto">
          <a:xfrm>
            <a:off x="3478213" y="13012738"/>
            <a:ext cx="6308725" cy="3460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r>
              <a:rPr lang="en-US" sz="1400" u="sng">
                <a:hlinkClick r:id="rId2"/>
              </a:rPr>
              <a:t>https://developer.mozilla.org/en/docs/Web/JavaScript/Reference/Global_Objects/Promise</a:t>
            </a:r>
            <a:endParaRPr lang="en-US" sz="1800">
              <a:solidFill>
                <a:srgbClr val="000000"/>
              </a:solidFill>
            </a:endParaRPr>
          </a:p>
        </p:txBody>
      </p:sp>
      <p:sp>
        <p:nvSpPr>
          <p:cNvPr id="21508" name="Rectangle 4"/>
          <p:cNvSpPr>
            <a:spLocks/>
          </p:cNvSpPr>
          <p:nvPr/>
        </p:nvSpPr>
        <p:spPr bwMode="auto">
          <a:xfrm>
            <a:off x="11952288" y="13036550"/>
            <a:ext cx="4603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9A49D82A-869F-874B-808B-17025FE2D803}" type="slidenum">
              <a:rPr lang="en-US" sz="2400"/>
              <a:pPr/>
              <a:t>12</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21506">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21506">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21506">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2150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06" grpId="0" build="p" bldLvl="5"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2529" name="Rectangle 1"/>
          <p:cNvSpPr>
            <a:spLocks noChangeArrowheads="1"/>
          </p:cNvSpPr>
          <p:nvPr>
            <p:ph type="title"/>
          </p:nvPr>
        </p:nvSpPr>
        <p:spPr/>
        <p:txBody>
          <a:bodyPr/>
          <a:lstStyle/>
          <a:p>
            <a:r>
              <a:rPr lang="en-US"/>
              <a:t>Promise API</a:t>
            </a:r>
            <a:endParaRPr lang="en-US" sz="1800">
              <a:solidFill>
                <a:srgbClr val="000000"/>
              </a:solidFill>
            </a:endParaRPr>
          </a:p>
        </p:txBody>
      </p:sp>
      <p:sp>
        <p:nvSpPr>
          <p:cNvPr id="22530" name="Rectangle 2"/>
          <p:cNvSpPr>
            <a:spLocks noChangeArrowheads="1"/>
          </p:cNvSpPr>
          <p:nvPr>
            <p:ph type="body" idx="1"/>
          </p:nvPr>
        </p:nvSpPr>
        <p:spPr>
          <a:xfrm>
            <a:off x="1998663" y="3217863"/>
            <a:ext cx="20385087" cy="8858250"/>
          </a:xfrm>
        </p:spPr>
        <p:txBody>
          <a:bodyPr anchor="t"/>
          <a:lstStyle/>
          <a:p>
            <a:pPr marL="563563" indent="-563563" defTabSz="455613">
              <a:spcBef>
                <a:spcPts val="3500"/>
              </a:spcBef>
            </a:pPr>
            <a:r>
              <a:rPr lang="en-US" sz="4900">
                <a:latin typeface="Consolas" charset="0"/>
                <a:cs typeface="Consolas" charset="0"/>
                <a:sym typeface="Consolas" charset="0"/>
              </a:rPr>
              <a:t>new Promise(function(resolve, reject) { ... })</a:t>
            </a:r>
          </a:p>
          <a:p>
            <a:pPr marL="563563" indent="-563563" defTabSz="455613">
              <a:spcBef>
                <a:spcPts val="3500"/>
              </a:spcBef>
            </a:pPr>
            <a:r>
              <a:rPr lang="en-US" sz="4900">
                <a:latin typeface="Consolas" charset="0"/>
                <a:cs typeface="Consolas" charset="0"/>
                <a:sym typeface="Consolas" charset="0"/>
              </a:rPr>
              <a:t>Promise.resolve()</a:t>
            </a:r>
          </a:p>
          <a:p>
            <a:pPr marL="563563" indent="-563563" defTabSz="455613">
              <a:spcBef>
                <a:spcPts val="3500"/>
              </a:spcBef>
            </a:pPr>
            <a:r>
              <a:rPr lang="en-US" sz="4900">
                <a:latin typeface="Consolas" charset="0"/>
                <a:cs typeface="Consolas" charset="0"/>
                <a:sym typeface="Consolas" charset="0"/>
              </a:rPr>
              <a:t>Promise.reject()</a:t>
            </a:r>
          </a:p>
          <a:p>
            <a:pPr marL="563563" indent="-563563" defTabSz="455613">
              <a:spcBef>
                <a:spcPts val="3500"/>
              </a:spcBef>
            </a:pPr>
            <a:r>
              <a:rPr lang="en-US" sz="4900">
                <a:latin typeface="Consolas" charset="0"/>
                <a:cs typeface="Consolas" charset="0"/>
                <a:sym typeface="Consolas" charset="0"/>
              </a:rPr>
              <a:t>Promise.prototype.then(resolveFunction, rejectFunction)</a:t>
            </a:r>
          </a:p>
          <a:p>
            <a:pPr marL="563563" indent="-563563" defTabSz="455613">
              <a:spcBef>
                <a:spcPts val="3500"/>
              </a:spcBef>
            </a:pPr>
            <a:r>
              <a:rPr lang="en-US" sz="4900">
                <a:latin typeface="Consolas" charset="0"/>
                <a:cs typeface="Consolas" charset="0"/>
                <a:sym typeface="Consolas" charset="0"/>
              </a:rPr>
              <a:t>Promise.prototype.catch(err)</a:t>
            </a:r>
          </a:p>
          <a:p>
            <a:pPr marL="563563" indent="-563563" defTabSz="455613">
              <a:spcBef>
                <a:spcPts val="3500"/>
              </a:spcBef>
            </a:pPr>
            <a:r>
              <a:rPr lang="en-US" sz="4900">
                <a:latin typeface="Consolas" charset="0"/>
                <a:cs typeface="Consolas" charset="0"/>
                <a:sym typeface="Consolas" charset="0"/>
              </a:rPr>
              <a:t>Promise.all([])</a:t>
            </a:r>
          </a:p>
          <a:p>
            <a:pPr marL="563563" indent="-563563" defTabSz="455613">
              <a:spcBef>
                <a:spcPts val="3500"/>
              </a:spcBef>
            </a:pPr>
            <a:r>
              <a:rPr lang="en-US" sz="4900">
                <a:latin typeface="Consolas" charset="0"/>
                <a:cs typeface="Consolas" charset="0"/>
                <a:sym typeface="Consolas" charset="0"/>
              </a:rPr>
              <a:t>Promise.race([])</a:t>
            </a:r>
            <a:endParaRPr lang="en-US" sz="1800">
              <a:solidFill>
                <a:srgbClr val="000000"/>
              </a:solidFill>
            </a:endParaRPr>
          </a:p>
        </p:txBody>
      </p:sp>
      <p:sp>
        <p:nvSpPr>
          <p:cNvPr id="22531" name="Rectangle 3"/>
          <p:cNvSpPr>
            <a:spLocks/>
          </p:cNvSpPr>
          <p:nvPr/>
        </p:nvSpPr>
        <p:spPr bwMode="auto">
          <a:xfrm>
            <a:off x="225425" y="12998450"/>
            <a:ext cx="13341350" cy="574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r>
              <a:rPr lang="en-US" sz="3000" u="sng">
                <a:hlinkClick r:id="rId3"/>
              </a:rPr>
              <a:t>https://developer.mozilla.org/en/docs/Web/JavaScript/Reference/Global_Objects/Promise</a:t>
            </a:r>
            <a:endParaRPr lang="en-US" sz="1800">
              <a:solidFill>
                <a:srgbClr val="000000"/>
              </a:solidFill>
            </a:endParaRPr>
          </a:p>
        </p:txBody>
      </p:sp>
      <p:sp>
        <p:nvSpPr>
          <p:cNvPr id="22532" name="Rectangle 4"/>
          <p:cNvSpPr>
            <a:spLocks/>
          </p:cNvSpPr>
          <p:nvPr/>
        </p:nvSpPr>
        <p:spPr bwMode="auto">
          <a:xfrm>
            <a:off x="11952288" y="13036550"/>
            <a:ext cx="4603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4F103955-A320-5943-93A2-F64A466F0B57}" type="slidenum">
              <a:rPr lang="en-US" sz="2400"/>
              <a:pPr/>
              <a:t>13</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22530">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22530">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22530">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22530">
                                            <p:txEl>
                                              <p:pRg st="3" end="3"/>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22530">
                                            <p:txEl>
                                              <p:pRg st="4" end="4"/>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22530">
                                            <p:txEl>
                                              <p:pRg st="5" end="5"/>
                                            </p:txEl>
                                          </p:spTgt>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grpId="0" nodeType="clickEffect">
                                  <p:stCondLst>
                                    <p:cond delay="0"/>
                                  </p:stCondLst>
                                  <p:childTnLst>
                                    <p:set>
                                      <p:cBhvr>
                                        <p:cTn id="30" dur="1" fill="hold">
                                          <p:stCondLst>
                                            <p:cond delay="499"/>
                                          </p:stCondLst>
                                        </p:cTn>
                                        <p:tgtEl>
                                          <p:spTgt spid="2253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30" grpId="0" build="p" bldLvl="5" autoUpdateAnimBg="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1"/>
          <p:cNvSpPr>
            <a:spLocks noChangeArrowheads="1"/>
          </p:cNvSpPr>
          <p:nvPr>
            <p:ph type="title"/>
          </p:nvPr>
        </p:nvSpPr>
        <p:spPr>
          <a:xfrm>
            <a:off x="3162300" y="4165600"/>
            <a:ext cx="17287875" cy="3429000"/>
          </a:xfrm>
        </p:spPr>
        <p:txBody>
          <a:bodyPr/>
          <a:lstStyle/>
          <a:p>
            <a:pPr defTabSz="530225"/>
            <a:r>
              <a:rPr lang="en-US" sz="22700"/>
              <a:t>Demo</a:t>
            </a:r>
            <a:endParaRPr lang="en-US" sz="1800">
              <a:solidFill>
                <a:srgbClr val="000000"/>
              </a:solidFill>
            </a:endParaRPr>
          </a:p>
        </p:txBody>
      </p:sp>
      <p:sp>
        <p:nvSpPr>
          <p:cNvPr id="24578" name="Rectangle 2"/>
          <p:cNvSpPr>
            <a:spLocks/>
          </p:cNvSpPr>
          <p:nvPr/>
        </p:nvSpPr>
        <p:spPr bwMode="auto">
          <a:xfrm>
            <a:off x="11952288" y="13036550"/>
            <a:ext cx="4603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17F5D36B-66AF-4F4F-88DA-2D3AFAB5D984}" type="slidenum">
              <a:rPr lang="en-US" sz="2400"/>
              <a:pPr/>
              <a:t>14</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1"/>
          <p:cNvSpPr>
            <a:spLocks noChangeArrowheads="1"/>
          </p:cNvSpPr>
          <p:nvPr>
            <p:ph type="title"/>
          </p:nvPr>
        </p:nvSpPr>
        <p:spPr/>
        <p:txBody>
          <a:bodyPr/>
          <a:lstStyle/>
          <a:p>
            <a:r>
              <a:rPr lang="en-US"/>
              <a:t>Never Resolved Promises</a:t>
            </a:r>
            <a:endParaRPr lang="en-US" sz="1800">
              <a:solidFill>
                <a:srgbClr val="000000"/>
              </a:solidFill>
            </a:endParaRPr>
          </a:p>
        </p:txBody>
      </p:sp>
      <p:sp>
        <p:nvSpPr>
          <p:cNvPr id="25602" name="Rectangle 2"/>
          <p:cNvSpPr>
            <a:spLocks noChangeArrowheads="1"/>
          </p:cNvSpPr>
          <p:nvPr>
            <p:ph type="body" idx="1"/>
          </p:nvPr>
        </p:nvSpPr>
        <p:spPr>
          <a:xfrm>
            <a:off x="3548063" y="3686175"/>
            <a:ext cx="17287875" cy="9010650"/>
          </a:xfrm>
        </p:spPr>
        <p:txBody>
          <a:bodyPr anchor="t"/>
          <a:lstStyle/>
          <a:p>
            <a:pPr marL="0" indent="0" algn="ctr">
              <a:buSzTx/>
              <a:buFontTx/>
              <a:buNone/>
            </a:pPr>
            <a:r>
              <a:rPr lang="en-US"/>
              <a:t>Leveraging </a:t>
            </a:r>
            <a:r>
              <a:rPr lang="en-US">
                <a:latin typeface="Consolas" charset="0"/>
                <a:cs typeface="Consolas" charset="0"/>
                <a:sym typeface="Consolas" charset="0"/>
              </a:rPr>
              <a:t>Promise.race()</a:t>
            </a:r>
            <a:r>
              <a:rPr lang="en-US"/>
              <a:t> </a:t>
            </a:r>
            <a:endParaRPr lang="en-US" sz="1800">
              <a:solidFill>
                <a:srgbClr val="000000"/>
              </a:solidFill>
            </a:endParaRPr>
          </a:p>
        </p:txBody>
      </p:sp>
      <p:pic>
        <p:nvPicPr>
          <p:cNvPr id="25603" name="race.gif" descr="/Users/francis/Library/Mobile Documents/com~apple~CloudDocs/Promises_&amp;_Generators/race.gif">
            <a:hlinkClick r:id="" action="ppaction://media"/>
          </p:cNvPr>
          <p:cNvPicPr>
            <a:picLocks noChangeAspect="1"/>
          </p:cNvPicPr>
          <p:nvPr>
            <a:videoFile r:link="rId2"/>
            <p:extLst>
              <p:ext uri="{DAA4B4D4-6D71-4841-9C94-3DE7FCFB9230}">
                <p14:media xmlns:p14="http://schemas.microsoft.com/office/powerpoint/2010/main" r:link="rId1"/>
              </p:ext>
            </p:extLst>
          </p:nvPr>
        </p:nvPicPr>
        <p:blipFill>
          <a:blip r:embed="rId4">
            <a:extLst>
              <a:ext uri="{28A0092B-C50C-407E-A947-70E740481C1C}">
                <a14:useLocalDpi xmlns:a14="http://schemas.microsoft.com/office/drawing/2010/main" val="0"/>
              </a:ext>
            </a:extLst>
          </a:blip>
          <a:srcRect/>
          <a:stretch>
            <a:fillRect/>
          </a:stretch>
        </p:blipFill>
        <p:spPr bwMode="auto">
          <a:xfrm>
            <a:off x="6076950" y="5481638"/>
            <a:ext cx="12228513" cy="74009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solidFill>
                  <a:srgbClr val="000000"/>
                </a:solidFill>
                <a:prstDash val="solid"/>
                <a:bevel/>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
        <p:nvSpPr>
          <p:cNvPr id="25604" name="Rectangle 4"/>
          <p:cNvSpPr>
            <a:spLocks/>
          </p:cNvSpPr>
          <p:nvPr/>
        </p:nvSpPr>
        <p:spPr bwMode="auto">
          <a:xfrm>
            <a:off x="11952288" y="13036550"/>
            <a:ext cx="4603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B0286C3D-E072-284D-889A-9BE0E288F2A6}" type="slidenum">
              <a:rPr lang="en-US" sz="2400"/>
              <a:pPr/>
              <a:t>15</a:t>
            </a:fld>
            <a:endParaRPr lang="en-US" sz="1800">
              <a:solidFill>
                <a:srgbClr val="000000"/>
              </a:solidFill>
            </a:endParaRPr>
          </a:p>
        </p:txBody>
      </p:sp>
      <p:sp>
        <p:nvSpPr>
          <p:cNvPr id="25605" name="Rectangle 5"/>
          <p:cNvSpPr>
            <a:spLocks/>
          </p:cNvSpPr>
          <p:nvPr/>
        </p:nvSpPr>
        <p:spPr bwMode="auto">
          <a:xfrm>
            <a:off x="12320588" y="12815888"/>
            <a:ext cx="6027737" cy="434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r>
              <a:rPr lang="en-US" sz="2000"/>
              <a:t>https://media0.giphy.com/media/ayv7CprUwLq3m/200_s.gif</a:t>
            </a:r>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mediacall" presetSubtype="0" fill="hold" nodeType="clickEffect">
                                  <p:stCondLst>
                                    <p:cond delay="0"/>
                                  </p:stCondLst>
                                  <p:childTnLst>
                                    <p:cmd type="call" cmd="playFrom(0.0)">
                                      <p:cBhvr>
                                        <p:cTn id="6" dur="1" fill="hold"/>
                                        <p:tgtEl>
                                          <p:spTgt spid="2560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5603"/>
                </p:tgtEl>
              </p:cMediaNode>
            </p:video>
            <p:seq concurrent="1" nextAc="seek">
              <p:cTn id="8" restart="whenNotActive" fill="hold" evtFilter="cancelBubble" nodeType="interactiveSeq">
                <p:stCondLst>
                  <p:cond evt="onClick" delay="0">
                    <p:tgtEl>
                      <p:spTgt spid="25603"/>
                    </p:tgtEl>
                  </p:cond>
                </p:stCondLst>
                <p:endSync evt="end" delay="0">
                  <p:rtn val="all"/>
                </p:endSync>
                <p:childTnLst>
                  <p:par>
                    <p:cTn id="9" fill="hold" nodeType="clickPar">
                      <p:stCondLst>
                        <p:cond delay="0"/>
                      </p:stCondLst>
                      <p:childTnLst>
                        <p:par>
                          <p:cTn id="10" fill="hold" nodeType="withGroup">
                            <p:stCondLst>
                              <p:cond delay="0"/>
                            </p:stCondLst>
                            <p:childTnLst>
                              <p:par>
                                <p:cTn id="11" presetID="2" presetClass="mediacall" presetSubtype="0" fill="hold" nodeType="clickEffect">
                                  <p:stCondLst>
                                    <p:cond delay="0"/>
                                  </p:stCondLst>
                                  <p:childTnLst>
                                    <p:cmd type="call" cmd="togglePause">
                                      <p:cBhvr>
                                        <p:cTn id="12" dur="1" fill="hold"/>
                                        <p:tgtEl>
                                          <p:spTgt spid="25603"/>
                                        </p:tgtEl>
                                      </p:cBhvr>
                                    </p:cmd>
                                  </p:childTnLst>
                                </p:cTn>
                              </p:par>
                            </p:childTnLst>
                          </p:cTn>
                        </p:par>
                      </p:childTnLst>
                    </p:cTn>
                  </p:par>
                </p:childTnLst>
              </p:cTn>
              <p:nextCondLst>
                <p:cond evt="onClick" delay="0">
                  <p:tgtEl>
                    <p:spTgt spid="25603"/>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1"/>
          <p:cNvSpPr>
            <a:spLocks noChangeArrowheads="1"/>
          </p:cNvSpPr>
          <p:nvPr>
            <p:ph type="title"/>
          </p:nvPr>
        </p:nvSpPr>
        <p:spPr>
          <a:xfrm>
            <a:off x="3162300" y="4165600"/>
            <a:ext cx="17287875" cy="3429000"/>
          </a:xfrm>
        </p:spPr>
        <p:txBody>
          <a:bodyPr/>
          <a:lstStyle/>
          <a:p>
            <a:pPr defTabSz="530225"/>
            <a:r>
              <a:rPr lang="en-US" sz="22700"/>
              <a:t>Demo</a:t>
            </a:r>
            <a:endParaRPr lang="en-US" sz="1800">
              <a:solidFill>
                <a:srgbClr val="000000"/>
              </a:solidFill>
            </a:endParaRPr>
          </a:p>
        </p:txBody>
      </p:sp>
      <p:sp>
        <p:nvSpPr>
          <p:cNvPr id="26626" name="Rectangle 2"/>
          <p:cNvSpPr>
            <a:spLocks/>
          </p:cNvSpPr>
          <p:nvPr/>
        </p:nvSpPr>
        <p:spPr bwMode="auto">
          <a:xfrm>
            <a:off x="11952288" y="13036550"/>
            <a:ext cx="4603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694884ED-5F13-F549-9400-655D4A221151}" type="slidenum">
              <a:rPr lang="en-US" sz="2400"/>
              <a:pPr/>
              <a:t>16</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1"/>
          <p:cNvSpPr>
            <a:spLocks noChangeArrowheads="1"/>
          </p:cNvSpPr>
          <p:nvPr>
            <p:ph type="title"/>
          </p:nvPr>
        </p:nvSpPr>
        <p:spPr/>
        <p:txBody>
          <a:bodyPr/>
          <a:lstStyle/>
          <a:p>
            <a:r>
              <a:rPr lang="en-US"/>
              <a:t>Exception Handling</a:t>
            </a:r>
            <a:endParaRPr lang="en-US" sz="1800">
              <a:solidFill>
                <a:srgbClr val="000000"/>
              </a:solidFill>
            </a:endParaRPr>
          </a:p>
        </p:txBody>
      </p:sp>
      <p:sp>
        <p:nvSpPr>
          <p:cNvPr id="27650" name="Rectangle 2"/>
          <p:cNvSpPr>
            <a:spLocks noChangeArrowheads="1"/>
          </p:cNvSpPr>
          <p:nvPr>
            <p:ph type="body" idx="1"/>
          </p:nvPr>
        </p:nvSpPr>
        <p:spPr/>
        <p:txBody>
          <a:bodyPr anchor="t"/>
          <a:lstStyle/>
          <a:p>
            <a:r>
              <a:rPr lang="en-US"/>
              <a:t>Any error thrown inside a promise will implicitly reject the promise - this is a big deal!</a:t>
            </a:r>
          </a:p>
          <a:p>
            <a:r>
              <a:rPr lang="en-US"/>
              <a:t>Good practice to end chain with a </a:t>
            </a:r>
            <a:r>
              <a:rPr lang="en-US">
                <a:latin typeface="Consolas" charset="0"/>
                <a:cs typeface="Consolas" charset="0"/>
                <a:sym typeface="Consolas" charset="0"/>
              </a:rPr>
              <a:t>.catch()</a:t>
            </a:r>
            <a:endParaRPr lang="en-US" sz="1800">
              <a:solidFill>
                <a:srgbClr val="000000"/>
              </a:solidFill>
            </a:endParaRPr>
          </a:p>
        </p:txBody>
      </p:sp>
      <p:sp>
        <p:nvSpPr>
          <p:cNvPr id="27651" name="Rectangle 3"/>
          <p:cNvSpPr>
            <a:spLocks/>
          </p:cNvSpPr>
          <p:nvPr/>
        </p:nvSpPr>
        <p:spPr bwMode="auto">
          <a:xfrm>
            <a:off x="11952288" y="13036550"/>
            <a:ext cx="4603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69F0789F-28F2-DD4B-85D5-19DF36732BE0}" type="slidenum">
              <a:rPr lang="en-US" sz="2400"/>
              <a:pPr/>
              <a:t>17</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1"/>
          <p:cNvSpPr>
            <a:spLocks noChangeArrowheads="1"/>
          </p:cNvSpPr>
          <p:nvPr>
            <p:ph type="title"/>
          </p:nvPr>
        </p:nvSpPr>
        <p:spPr>
          <a:xfrm>
            <a:off x="3162300" y="4165600"/>
            <a:ext cx="17287875" cy="3429000"/>
          </a:xfrm>
        </p:spPr>
        <p:txBody>
          <a:bodyPr/>
          <a:lstStyle/>
          <a:p>
            <a:pPr defTabSz="530225"/>
            <a:r>
              <a:rPr lang="en-US" sz="22700"/>
              <a:t>Demo</a:t>
            </a:r>
            <a:endParaRPr lang="en-US" sz="1800">
              <a:solidFill>
                <a:srgbClr val="000000"/>
              </a:solidFill>
            </a:endParaRPr>
          </a:p>
        </p:txBody>
      </p:sp>
      <p:sp>
        <p:nvSpPr>
          <p:cNvPr id="29698" name="Rectangle 2"/>
          <p:cNvSpPr>
            <a:spLocks/>
          </p:cNvSpPr>
          <p:nvPr/>
        </p:nvSpPr>
        <p:spPr bwMode="auto">
          <a:xfrm>
            <a:off x="11952288" y="13036550"/>
            <a:ext cx="4603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B4BA29F2-EC58-CF42-80E2-2CFC4B0AC391}" type="slidenum">
              <a:rPr lang="en-US" sz="2400"/>
              <a:pPr/>
              <a:t>18</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1"/>
          <p:cNvSpPr>
            <a:spLocks noChangeArrowheads="1"/>
          </p:cNvSpPr>
          <p:nvPr>
            <p:ph type="title"/>
          </p:nvPr>
        </p:nvSpPr>
        <p:spPr/>
        <p:txBody>
          <a:bodyPr/>
          <a:lstStyle/>
          <a:p>
            <a:r>
              <a:rPr lang="en-US"/>
              <a:t>Using Promises Today</a:t>
            </a:r>
            <a:endParaRPr lang="en-US" sz="1800">
              <a:solidFill>
                <a:srgbClr val="000000"/>
              </a:solidFill>
            </a:endParaRPr>
          </a:p>
        </p:txBody>
      </p:sp>
      <p:pic>
        <p:nvPicPr>
          <p:cNvPr id="30722" name="Picture 2" descr="Screen Shot 2015-06-11 at 17.38.20.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3948113"/>
            <a:ext cx="24382413" cy="78025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
        <p:nvSpPr>
          <p:cNvPr id="30723" name="Rectangle 3"/>
          <p:cNvSpPr>
            <a:spLocks/>
          </p:cNvSpPr>
          <p:nvPr/>
        </p:nvSpPr>
        <p:spPr bwMode="auto">
          <a:xfrm>
            <a:off x="18749963" y="11763375"/>
            <a:ext cx="5641975" cy="574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r>
              <a:rPr lang="en-US" sz="3000" u="sng">
                <a:hlinkClick r:id="rId3"/>
              </a:rPr>
              <a:t>http://caniuse.com/#search=promise</a:t>
            </a:r>
            <a:endParaRPr lang="en-US" sz="1800">
              <a:solidFill>
                <a:srgbClr val="000000"/>
              </a:solidFill>
            </a:endParaRPr>
          </a:p>
        </p:txBody>
      </p:sp>
      <p:sp>
        <p:nvSpPr>
          <p:cNvPr id="30724" name="Rectangle 4"/>
          <p:cNvSpPr>
            <a:spLocks/>
          </p:cNvSpPr>
          <p:nvPr/>
        </p:nvSpPr>
        <p:spPr bwMode="auto">
          <a:xfrm>
            <a:off x="11952288" y="13036550"/>
            <a:ext cx="4603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5AD7C6BC-73AA-5C40-AF84-F1F69B13940F}" type="slidenum">
              <a:rPr lang="en-US" sz="2400"/>
              <a:pPr/>
              <a:t>19</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Rectangle 1"/>
          <p:cNvSpPr>
            <a:spLocks noChangeArrowheads="1"/>
          </p:cNvSpPr>
          <p:nvPr>
            <p:ph type="title"/>
          </p:nvPr>
        </p:nvSpPr>
        <p:spPr/>
        <p:txBody>
          <a:bodyPr/>
          <a:lstStyle/>
          <a:p>
            <a:r>
              <a:rPr lang="en-US"/>
              <a:t>Who Am I?</a:t>
            </a:r>
            <a:endParaRPr lang="en-US" sz="1800">
              <a:solidFill>
                <a:srgbClr val="000000"/>
              </a:solidFill>
            </a:endParaRPr>
          </a:p>
        </p:txBody>
      </p:sp>
      <p:pic>
        <p:nvPicPr>
          <p:cNvPr id="4098" name="Picture 2" descr="francis.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093325" y="4251325"/>
            <a:ext cx="4195763" cy="52117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
        <p:nvSpPr>
          <p:cNvPr id="4099" name="Rectangle 3"/>
          <p:cNvSpPr>
            <a:spLocks/>
          </p:cNvSpPr>
          <p:nvPr/>
        </p:nvSpPr>
        <p:spPr bwMode="auto">
          <a:xfrm>
            <a:off x="10160000" y="10977563"/>
            <a:ext cx="4008438" cy="866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pPr algn="l"/>
            <a:r>
              <a:rPr lang="en-US"/>
              <a:t>@paulin_francis</a:t>
            </a:r>
            <a:endParaRPr lang="en-US" sz="1800">
              <a:solidFill>
                <a:srgbClr val="000000"/>
              </a:solidFill>
            </a:endParaRPr>
          </a:p>
        </p:txBody>
      </p:sp>
      <p:sp>
        <p:nvSpPr>
          <p:cNvPr id="4100" name="Rectangle 4"/>
          <p:cNvSpPr>
            <a:spLocks/>
          </p:cNvSpPr>
          <p:nvPr/>
        </p:nvSpPr>
        <p:spPr bwMode="auto">
          <a:xfrm>
            <a:off x="12028488" y="13036550"/>
            <a:ext cx="3079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4D4B6195-0B00-D74E-AC56-80E8E672D12D}" type="slidenum">
              <a:rPr lang="en-US" sz="2400"/>
              <a:pPr/>
              <a:t>2</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1"/>
          <p:cNvSpPr>
            <a:spLocks noChangeArrowheads="1"/>
          </p:cNvSpPr>
          <p:nvPr>
            <p:ph type="title"/>
          </p:nvPr>
        </p:nvSpPr>
        <p:spPr/>
        <p:txBody>
          <a:bodyPr/>
          <a:lstStyle/>
          <a:p>
            <a:r>
              <a:rPr lang="en-US"/>
              <a:t>Polyfills And Libraries</a:t>
            </a:r>
            <a:endParaRPr lang="en-US" sz="1800">
              <a:solidFill>
                <a:srgbClr val="000000"/>
              </a:solidFill>
            </a:endParaRPr>
          </a:p>
        </p:txBody>
      </p:sp>
      <p:sp>
        <p:nvSpPr>
          <p:cNvPr id="31746" name="Rectangle 2"/>
          <p:cNvSpPr>
            <a:spLocks noChangeArrowheads="1"/>
          </p:cNvSpPr>
          <p:nvPr>
            <p:ph type="body" idx="1"/>
          </p:nvPr>
        </p:nvSpPr>
        <p:spPr>
          <a:xfrm>
            <a:off x="3548063" y="4443413"/>
            <a:ext cx="17287875" cy="8858250"/>
          </a:xfrm>
        </p:spPr>
        <p:txBody>
          <a:bodyPr anchor="t"/>
          <a:lstStyle/>
          <a:p>
            <a:r>
              <a:rPr lang="en-US" u="sng">
                <a:hlinkClick r:id="rId3"/>
              </a:rPr>
              <a:t>https://github.com/kriskowal/q</a:t>
            </a:r>
            <a:endParaRPr lang="en-US"/>
          </a:p>
          <a:p>
            <a:r>
              <a:rPr lang="en-US" u="sng">
                <a:hlinkClick r:id="rId4"/>
              </a:rPr>
              <a:t>https://github.com/jakearchibald/es6-promise</a:t>
            </a:r>
            <a:endParaRPr lang="en-US"/>
          </a:p>
          <a:p>
            <a:r>
              <a:rPr lang="en-US" u="sng">
                <a:hlinkClick r:id="rId5"/>
              </a:rPr>
              <a:t>https://github.com/cujojs/when</a:t>
            </a:r>
            <a:endParaRPr lang="en-US"/>
          </a:p>
          <a:p>
            <a:r>
              <a:rPr lang="en-US" u="sng">
                <a:hlinkClick r:id="rId6"/>
              </a:rPr>
              <a:t>http://api.jquery.com/category/deferred-object/</a:t>
            </a:r>
            <a:endParaRPr lang="en-US" sz="1800">
              <a:solidFill>
                <a:srgbClr val="000000"/>
              </a:solidFill>
            </a:endParaRPr>
          </a:p>
        </p:txBody>
      </p:sp>
      <p:sp>
        <p:nvSpPr>
          <p:cNvPr id="31747" name="Rectangle 3"/>
          <p:cNvSpPr>
            <a:spLocks/>
          </p:cNvSpPr>
          <p:nvPr/>
        </p:nvSpPr>
        <p:spPr bwMode="auto">
          <a:xfrm>
            <a:off x="11952288" y="13036550"/>
            <a:ext cx="4603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324A8CC9-2960-0547-B558-2971CC82D64B}" type="slidenum">
              <a:rPr lang="en-US" sz="2400"/>
              <a:pPr/>
              <a:t>20</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3793" name="Rectangle 1"/>
          <p:cNvSpPr>
            <a:spLocks noChangeArrowheads="1"/>
          </p:cNvSpPr>
          <p:nvPr>
            <p:ph type="title"/>
          </p:nvPr>
        </p:nvSpPr>
        <p:spPr/>
        <p:txBody>
          <a:bodyPr/>
          <a:lstStyle/>
          <a:p>
            <a:r>
              <a:rPr lang="en-US"/>
              <a:t>Generators</a:t>
            </a:r>
            <a:endParaRPr lang="en-US" sz="1800">
              <a:solidFill>
                <a:srgbClr val="000000"/>
              </a:solidFill>
            </a:endParaRPr>
          </a:p>
        </p:txBody>
      </p:sp>
      <p:sp>
        <p:nvSpPr>
          <p:cNvPr id="33794" name="Rectangle 2"/>
          <p:cNvSpPr>
            <a:spLocks noChangeArrowheads="1"/>
          </p:cNvSpPr>
          <p:nvPr>
            <p:ph type="body" idx="1"/>
          </p:nvPr>
        </p:nvSpPr>
        <p:spPr>
          <a:xfrm>
            <a:off x="3538538" y="4192588"/>
            <a:ext cx="17287875" cy="8437562"/>
          </a:xfrm>
        </p:spPr>
        <p:txBody>
          <a:bodyPr anchor="t"/>
          <a:lstStyle/>
          <a:p>
            <a:r>
              <a:rPr lang="en-US"/>
              <a:t>A completely new flow control concept</a:t>
            </a:r>
          </a:p>
          <a:p>
            <a:r>
              <a:rPr lang="en-US"/>
              <a:t>Allow you to pause execution (lazy)</a:t>
            </a:r>
          </a:p>
          <a:p>
            <a:r>
              <a:rPr lang="en-US"/>
              <a:t>Can pass data two ways</a:t>
            </a:r>
          </a:p>
          <a:p>
            <a:r>
              <a:rPr lang="en-US"/>
              <a:t>Are not threads!</a:t>
            </a:r>
            <a:endParaRPr lang="en-US" sz="1800">
              <a:solidFill>
                <a:srgbClr val="000000"/>
              </a:solidFill>
            </a:endParaRPr>
          </a:p>
        </p:txBody>
      </p:sp>
      <p:sp>
        <p:nvSpPr>
          <p:cNvPr id="33795" name="Rectangle 3"/>
          <p:cNvSpPr>
            <a:spLocks/>
          </p:cNvSpPr>
          <p:nvPr/>
        </p:nvSpPr>
        <p:spPr bwMode="auto">
          <a:xfrm>
            <a:off x="11952288" y="13036550"/>
            <a:ext cx="4603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31022303-F272-D042-8B75-85314BE52CAB}" type="slidenum">
              <a:rPr lang="en-US" sz="2400"/>
              <a:pPr/>
              <a:t>21</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33794">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33794">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33794">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3379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794" grpId="0" build="p" bldLvl="5" autoUpdateAnimBg="0"/>
    </p:bldLst>
  </p:timing>
</p:sld>
</file>

<file path=ppt/slides/slide2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5841" name="Rectangle 1"/>
          <p:cNvSpPr>
            <a:spLocks noChangeArrowheads="1"/>
          </p:cNvSpPr>
          <p:nvPr>
            <p:ph type="title"/>
          </p:nvPr>
        </p:nvSpPr>
        <p:spPr/>
        <p:txBody>
          <a:bodyPr/>
          <a:lstStyle/>
          <a:p>
            <a:r>
              <a:rPr lang="en-US"/>
              <a:t>Generator Basics</a:t>
            </a:r>
            <a:endParaRPr lang="en-US" sz="1800">
              <a:solidFill>
                <a:srgbClr val="000000"/>
              </a:solidFill>
            </a:endParaRPr>
          </a:p>
        </p:txBody>
      </p:sp>
      <p:sp>
        <p:nvSpPr>
          <p:cNvPr id="35842" name="Rectangle 2"/>
          <p:cNvSpPr>
            <a:spLocks noChangeArrowheads="1"/>
          </p:cNvSpPr>
          <p:nvPr>
            <p:ph type="body" idx="1"/>
          </p:nvPr>
        </p:nvSpPr>
        <p:spPr/>
        <p:txBody>
          <a:bodyPr anchor="t"/>
          <a:lstStyle/>
          <a:p>
            <a:r>
              <a:rPr lang="en-US">
                <a:latin typeface="Consolas" charset="0"/>
                <a:cs typeface="Consolas" charset="0"/>
                <a:sym typeface="Consolas" charset="0"/>
              </a:rPr>
              <a:t>function </a:t>
            </a:r>
            <a:r>
              <a:rPr lang="en-US" b="1">
                <a:latin typeface="Consolas" charset="0"/>
                <a:cs typeface="Consolas" charset="0"/>
                <a:sym typeface="Consolas" charset="0"/>
              </a:rPr>
              <a:t>*</a:t>
            </a:r>
            <a:r>
              <a:rPr lang="en-US">
                <a:latin typeface="Consolas" charset="0"/>
                <a:cs typeface="Consolas" charset="0"/>
                <a:sym typeface="Consolas" charset="0"/>
              </a:rPr>
              <a:t>myGenerator() {}</a:t>
            </a:r>
          </a:p>
          <a:p>
            <a:r>
              <a:rPr lang="en-US">
                <a:latin typeface="Consolas" charset="0"/>
                <a:cs typeface="Consolas" charset="0"/>
                <a:sym typeface="Consolas" charset="0"/>
              </a:rPr>
              <a:t>var genit = myGenerator();</a:t>
            </a:r>
          </a:p>
          <a:p>
            <a:r>
              <a:rPr lang="en-US">
                <a:latin typeface="Consolas" charset="0"/>
                <a:cs typeface="Consolas" charset="0"/>
                <a:sym typeface="Consolas" charset="0"/>
              </a:rPr>
              <a:t>genit.next(arg)</a:t>
            </a:r>
          </a:p>
          <a:p>
            <a:r>
              <a:rPr lang="en-US">
                <a:latin typeface="Consolas" charset="0"/>
                <a:cs typeface="Consolas" charset="0"/>
                <a:sym typeface="Consolas" charset="0"/>
              </a:rPr>
              <a:t>genit.return(arg)</a:t>
            </a:r>
          </a:p>
          <a:p>
            <a:r>
              <a:rPr lang="en-US">
                <a:latin typeface="Consolas" charset="0"/>
                <a:cs typeface="Consolas" charset="0"/>
                <a:sym typeface="Consolas" charset="0"/>
              </a:rPr>
              <a:t>genit.throw(err)</a:t>
            </a:r>
            <a:endParaRPr lang="en-US" sz="1800">
              <a:solidFill>
                <a:srgbClr val="000000"/>
              </a:solidFill>
            </a:endParaRPr>
          </a:p>
        </p:txBody>
      </p:sp>
      <p:sp>
        <p:nvSpPr>
          <p:cNvPr id="35843" name="Rectangle 3"/>
          <p:cNvSpPr>
            <a:spLocks/>
          </p:cNvSpPr>
          <p:nvPr/>
        </p:nvSpPr>
        <p:spPr bwMode="auto">
          <a:xfrm>
            <a:off x="11952288" y="13036550"/>
            <a:ext cx="4603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27CAC421-8397-5F43-B850-A20A04B5F7AF}" type="slidenum">
              <a:rPr lang="en-US" sz="2400"/>
              <a:pPr/>
              <a:t>22</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35842">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35842">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35842">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35842">
                                            <p:txEl>
                                              <p:pRg st="3" end="3"/>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358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42" grpId="0" build="p" bldLvl="5" autoUpdateAnimBg="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ChangeArrowheads="1"/>
          </p:cNvSpPr>
          <p:nvPr>
            <p:ph type="title"/>
          </p:nvPr>
        </p:nvSpPr>
        <p:spPr>
          <a:xfrm>
            <a:off x="3162300" y="4165600"/>
            <a:ext cx="17287875" cy="3429000"/>
          </a:xfrm>
        </p:spPr>
        <p:txBody>
          <a:bodyPr/>
          <a:lstStyle/>
          <a:p>
            <a:pPr defTabSz="530225"/>
            <a:r>
              <a:rPr lang="en-US" sz="22700"/>
              <a:t>Demo</a:t>
            </a:r>
            <a:endParaRPr lang="en-US" sz="1800">
              <a:solidFill>
                <a:srgbClr val="000000"/>
              </a:solidFill>
            </a:endParaRPr>
          </a:p>
        </p:txBody>
      </p:sp>
      <p:sp>
        <p:nvSpPr>
          <p:cNvPr id="37890" name="Rectangle 2"/>
          <p:cNvSpPr>
            <a:spLocks/>
          </p:cNvSpPr>
          <p:nvPr/>
        </p:nvSpPr>
        <p:spPr bwMode="auto">
          <a:xfrm>
            <a:off x="11952288" y="13036550"/>
            <a:ext cx="4603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928318D7-6B11-764E-9512-F7B2C752E1E5}" type="slidenum">
              <a:rPr lang="en-US" sz="2400"/>
              <a:pPr/>
              <a:t>23</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1"/>
          <p:cNvSpPr>
            <a:spLocks noChangeArrowheads="1"/>
          </p:cNvSpPr>
          <p:nvPr>
            <p:ph type="title"/>
          </p:nvPr>
        </p:nvSpPr>
        <p:spPr/>
        <p:txBody>
          <a:bodyPr/>
          <a:lstStyle/>
          <a:p>
            <a:r>
              <a:rPr lang="en-US"/>
              <a:t>Using generators today</a:t>
            </a:r>
            <a:endParaRPr lang="en-US" sz="1800">
              <a:solidFill>
                <a:srgbClr val="000000"/>
              </a:solidFill>
            </a:endParaRPr>
          </a:p>
        </p:txBody>
      </p:sp>
      <p:pic>
        <p:nvPicPr>
          <p:cNvPr id="38914" name="Picture 2" descr="Screen Shot 2015-06-11 at 18.18.41.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3659188"/>
            <a:ext cx="24384000" cy="80248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
        <p:nvSpPr>
          <p:cNvPr id="38915" name="Rectangle 3"/>
          <p:cNvSpPr>
            <a:spLocks/>
          </p:cNvSpPr>
          <p:nvPr/>
        </p:nvSpPr>
        <p:spPr bwMode="auto">
          <a:xfrm>
            <a:off x="16317913" y="11630025"/>
            <a:ext cx="8051800" cy="574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r>
              <a:rPr lang="en-US" sz="3000" u="sng">
                <a:hlinkClick r:id="rId4"/>
              </a:rPr>
              <a:t>http://kangax.github.io/compat-table/es6/#generators</a:t>
            </a:r>
            <a:endParaRPr lang="en-US" sz="1800">
              <a:solidFill>
                <a:srgbClr val="000000"/>
              </a:solidFill>
            </a:endParaRPr>
          </a:p>
        </p:txBody>
      </p:sp>
      <p:sp>
        <p:nvSpPr>
          <p:cNvPr id="38916" name="Rectangle 4"/>
          <p:cNvSpPr>
            <a:spLocks/>
          </p:cNvSpPr>
          <p:nvPr/>
        </p:nvSpPr>
        <p:spPr bwMode="auto">
          <a:xfrm>
            <a:off x="11952288" y="13036550"/>
            <a:ext cx="4603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8A29FA45-3CB9-9C48-9584-3D5AD217896E}" type="slidenum">
              <a:rPr lang="en-US" sz="2400"/>
              <a:pPr/>
              <a:t>24</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0961" name="Rectangle 1"/>
          <p:cNvSpPr>
            <a:spLocks noChangeArrowheads="1"/>
          </p:cNvSpPr>
          <p:nvPr>
            <p:ph type="title"/>
          </p:nvPr>
        </p:nvSpPr>
        <p:spPr/>
        <p:txBody>
          <a:bodyPr/>
          <a:lstStyle/>
          <a:p>
            <a:r>
              <a:rPr lang="en-US"/>
              <a:t>Connecting The Dots</a:t>
            </a:r>
            <a:endParaRPr lang="en-US" sz="1800">
              <a:solidFill>
                <a:srgbClr val="000000"/>
              </a:solidFill>
            </a:endParaRPr>
          </a:p>
        </p:txBody>
      </p:sp>
      <p:sp>
        <p:nvSpPr>
          <p:cNvPr id="40962" name="Rectangle 2"/>
          <p:cNvSpPr>
            <a:spLocks/>
          </p:cNvSpPr>
          <p:nvPr/>
        </p:nvSpPr>
        <p:spPr bwMode="auto">
          <a:xfrm>
            <a:off x="11952288" y="13036550"/>
            <a:ext cx="4603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5A53A3CF-DD58-A349-A8E8-8E457E351246}" type="slidenum">
              <a:rPr lang="en-US" sz="2400"/>
              <a:pPr/>
              <a:t>25</a:t>
            </a:fld>
            <a:endParaRPr lang="en-US" sz="1800">
              <a:solidFill>
                <a:srgbClr val="000000"/>
              </a:solidFill>
            </a:endParaRPr>
          </a:p>
        </p:txBody>
      </p:sp>
      <p:pic>
        <p:nvPicPr>
          <p:cNvPr id="40963" name="Picture 3" descr="pasted-image.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565313" y="4729163"/>
            <a:ext cx="7874000" cy="5232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
        <p:nvSpPr>
          <p:cNvPr id="40964" name="Rectangle 4"/>
          <p:cNvSpPr>
            <a:spLocks noChangeArrowheads="1"/>
          </p:cNvSpPr>
          <p:nvPr>
            <p:ph type="body" idx="1"/>
          </p:nvPr>
        </p:nvSpPr>
        <p:spPr>
          <a:xfrm>
            <a:off x="1925638" y="6746875"/>
            <a:ext cx="12530137" cy="1195388"/>
          </a:xfrm>
        </p:spPr>
        <p:txBody>
          <a:bodyPr anchor="t"/>
          <a:lstStyle/>
          <a:p>
            <a:pPr marL="0" indent="0">
              <a:buSzTx/>
              <a:buFontTx/>
              <a:buNone/>
            </a:pPr>
            <a:r>
              <a:rPr lang="en-US">
                <a:latin typeface="Courier" charset="0"/>
                <a:cs typeface="Courier" charset="0"/>
                <a:sym typeface="Courier" charset="0"/>
              </a:rPr>
              <a:t>Promises + Generators =</a:t>
            </a:r>
            <a:endParaRPr lang="en-US" sz="1800">
              <a:solidFill>
                <a:srgbClr val="000000"/>
              </a:solidFill>
              <a:latin typeface="Courier" charset="0"/>
              <a:cs typeface="Courier" charset="0"/>
              <a:sym typeface="Courier" charset="0"/>
            </a:endParaRPr>
          </a:p>
        </p:txBody>
      </p:sp>
      <p:sp>
        <p:nvSpPr>
          <p:cNvPr id="40965" name="Rectangle 5"/>
          <p:cNvSpPr>
            <a:spLocks/>
          </p:cNvSpPr>
          <p:nvPr/>
        </p:nvSpPr>
        <p:spPr bwMode="auto">
          <a:xfrm>
            <a:off x="16943388" y="9858375"/>
            <a:ext cx="5589587" cy="434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r>
              <a:rPr lang="en-US" sz="2000"/>
              <a:t>https://imgflip.com/memetemplate/33059110/hell-yeah</a:t>
            </a:r>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40964">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40965"/>
                                        </p:tgtEl>
                                        <p:attrNameLst>
                                          <p:attrName>style.visibility</p:attrName>
                                        </p:attrNameLst>
                                      </p:cBhvr>
                                      <p:to>
                                        <p:strVal val="visible"/>
                                      </p:to>
                                    </p:set>
                                  </p:childTnLst>
                                </p:cTn>
                              </p:par>
                            </p:childTnLst>
                          </p:cTn>
                        </p:par>
                        <p:par>
                          <p:cTn id="11" fill="hold" nodeType="afterGroup">
                            <p:stCondLst>
                              <p:cond delay="500"/>
                            </p:stCondLst>
                            <p:childTnLst>
                              <p:par>
                                <p:cTn id="12" presetID="1" presetClass="entr" presetSubtype="0" fill="hold" nodeType="afterEffect">
                                  <p:stCondLst>
                                    <p:cond delay="0"/>
                                  </p:stCondLst>
                                  <p:childTnLst>
                                    <p:set>
                                      <p:cBhvr>
                                        <p:cTn id="13" dur="1" fill="hold">
                                          <p:stCondLst>
                                            <p:cond delay="499"/>
                                          </p:stCondLst>
                                        </p:cTn>
                                        <p:tgtEl>
                                          <p:spTgt spid="409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64" grpId="0" build="p" bldLvl="5" autoUpdateAnimBg="0"/>
      <p:bldP spid="40965" grpId="0" autoUpdateAnimBg="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1"/>
          <p:cNvSpPr>
            <a:spLocks noChangeArrowheads="1"/>
          </p:cNvSpPr>
          <p:nvPr>
            <p:ph type="title"/>
          </p:nvPr>
        </p:nvSpPr>
        <p:spPr>
          <a:xfrm>
            <a:off x="3162300" y="4165600"/>
            <a:ext cx="17287875" cy="3429000"/>
          </a:xfrm>
        </p:spPr>
        <p:txBody>
          <a:bodyPr/>
          <a:lstStyle/>
          <a:p>
            <a:pPr defTabSz="530225"/>
            <a:r>
              <a:rPr lang="en-US" sz="22700"/>
              <a:t>Demo</a:t>
            </a:r>
            <a:endParaRPr lang="en-US" sz="1800">
              <a:solidFill>
                <a:srgbClr val="000000"/>
              </a:solidFill>
            </a:endParaRPr>
          </a:p>
        </p:txBody>
      </p:sp>
      <p:sp>
        <p:nvSpPr>
          <p:cNvPr id="43010" name="Rectangle 2"/>
          <p:cNvSpPr>
            <a:spLocks/>
          </p:cNvSpPr>
          <p:nvPr/>
        </p:nvSpPr>
        <p:spPr bwMode="auto">
          <a:xfrm>
            <a:off x="11952288" y="13036550"/>
            <a:ext cx="4603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345D21A7-054B-8F4E-952F-761618CFB4CA}" type="slidenum">
              <a:rPr lang="en-US" sz="2400"/>
              <a:pPr/>
              <a:t>26</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4033" name="Rectangle 1"/>
          <p:cNvSpPr>
            <a:spLocks noChangeArrowheads="1"/>
          </p:cNvSpPr>
          <p:nvPr>
            <p:ph type="title"/>
          </p:nvPr>
        </p:nvSpPr>
        <p:spPr/>
        <p:txBody>
          <a:bodyPr/>
          <a:lstStyle/>
          <a:p>
            <a:r>
              <a:rPr lang="en-US"/>
              <a:t>Summary</a:t>
            </a:r>
            <a:endParaRPr lang="en-US" sz="1800">
              <a:solidFill>
                <a:srgbClr val="000000"/>
              </a:solidFill>
            </a:endParaRPr>
          </a:p>
        </p:txBody>
      </p:sp>
      <p:sp>
        <p:nvSpPr>
          <p:cNvPr id="44034" name="Rectangle 2"/>
          <p:cNvSpPr>
            <a:spLocks noChangeArrowheads="1"/>
          </p:cNvSpPr>
          <p:nvPr>
            <p:ph type="body" idx="1"/>
          </p:nvPr>
        </p:nvSpPr>
        <p:spPr>
          <a:xfrm>
            <a:off x="3376613" y="3641725"/>
            <a:ext cx="17629187" cy="7308850"/>
          </a:xfrm>
        </p:spPr>
        <p:txBody>
          <a:bodyPr/>
          <a:lstStyle/>
          <a:p>
            <a:r>
              <a:rPr lang="en-US"/>
              <a:t>From callback hell to nice synchronous looking code</a:t>
            </a:r>
          </a:p>
          <a:p>
            <a:r>
              <a:rPr lang="en-US"/>
              <a:t>Standardised API for dealing with async code</a:t>
            </a:r>
          </a:p>
          <a:p>
            <a:r>
              <a:rPr lang="en-US"/>
              <a:t>Prevent accidental sync code mixed with async</a:t>
            </a:r>
          </a:p>
          <a:p>
            <a:r>
              <a:rPr lang="en-US"/>
              <a:t>Can wrap multiple async functions in single try/catch</a:t>
            </a:r>
            <a:endParaRPr lang="en-US" sz="1800">
              <a:solidFill>
                <a:srgbClr val="000000"/>
              </a:solidFill>
            </a:endParaRPr>
          </a:p>
        </p:txBody>
      </p:sp>
      <p:sp>
        <p:nvSpPr>
          <p:cNvPr id="44035" name="Rectangle 3"/>
          <p:cNvSpPr>
            <a:spLocks/>
          </p:cNvSpPr>
          <p:nvPr/>
        </p:nvSpPr>
        <p:spPr bwMode="auto">
          <a:xfrm>
            <a:off x="11952288" y="13036550"/>
            <a:ext cx="4603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07DCD686-0491-5C4B-ABEA-4F133183D4AF}" type="slidenum">
              <a:rPr lang="en-US" sz="2400"/>
              <a:pPr/>
              <a:t>27</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44034">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44034">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44034">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4403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034" grpId="0" build="p" bldLvl="5" autoUpdateAnimBg="0"/>
    </p:bldLst>
  </p:timing>
</p:sld>
</file>

<file path=ppt/slides/slide2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6081" name="Rectangle 1"/>
          <p:cNvSpPr>
            <a:spLocks/>
          </p:cNvSpPr>
          <p:nvPr/>
        </p:nvSpPr>
        <p:spPr bwMode="auto">
          <a:xfrm>
            <a:off x="13281025" y="2155825"/>
            <a:ext cx="11312525" cy="4930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pPr algn="l" defTabSz="457200"/>
            <a:r>
              <a:rPr lang="en-US" sz="2400" b="1">
                <a:solidFill>
                  <a:srgbClr val="295E99"/>
                </a:solidFill>
                <a:latin typeface="Courier" charset="0"/>
                <a:cs typeface="Courier" charset="0"/>
                <a:sym typeface="Courier" charset="0"/>
              </a:rPr>
              <a:t>function</a:t>
            </a:r>
            <a:r>
              <a:rPr lang="en-US" sz="2400">
                <a:solidFill>
                  <a:srgbClr val="000000"/>
                </a:solidFill>
                <a:latin typeface="Courier" charset="0"/>
                <a:cs typeface="Courier" charset="0"/>
                <a:sym typeface="Courier" charset="0"/>
              </a:rPr>
              <a:t> </a:t>
            </a:r>
            <a:r>
              <a:rPr lang="en-US" sz="2400" b="1">
                <a:solidFill>
                  <a:srgbClr val="D971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generator</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customerId</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try</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var</a:t>
            </a:r>
            <a:r>
              <a:rPr lang="en-US" sz="2400">
                <a:solidFill>
                  <a:srgbClr val="000000"/>
                </a:solidFill>
                <a:latin typeface="Courier" charset="0"/>
                <a:cs typeface="Courier" charset="0"/>
                <a:sym typeface="Courier" charset="0"/>
              </a:rPr>
              <a:t> customer </a:t>
            </a:r>
            <a:r>
              <a:rPr lang="en-US" sz="2400" b="1">
                <a:solidFill>
                  <a:srgbClr val="D971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yield</a:t>
            </a:r>
            <a:r>
              <a:rPr lang="en-US" sz="2400">
                <a:solidFill>
                  <a:srgbClr val="000000"/>
                </a:solidFill>
                <a:latin typeface="Courier" charset="0"/>
                <a:cs typeface="Courier" charset="0"/>
                <a:sym typeface="Courier" charset="0"/>
              </a:rPr>
              <a:t> getCustomer</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customerId</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var</a:t>
            </a:r>
            <a:r>
              <a:rPr lang="en-US" sz="2400">
                <a:solidFill>
                  <a:srgbClr val="000000"/>
                </a:solidFill>
                <a:latin typeface="Courier" charset="0"/>
                <a:cs typeface="Courier" charset="0"/>
                <a:sym typeface="Courier" charset="0"/>
              </a:rPr>
              <a:t> customerOrders </a:t>
            </a:r>
            <a:r>
              <a:rPr lang="en-US" sz="2400" b="1">
                <a:solidFill>
                  <a:srgbClr val="D971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yield</a:t>
            </a:r>
            <a:r>
              <a:rPr lang="en-US" sz="2400">
                <a:solidFill>
                  <a:srgbClr val="000000"/>
                </a:solidFill>
                <a:latin typeface="Courier" charset="0"/>
                <a:cs typeface="Courier" charset="0"/>
                <a:sym typeface="Courier" charset="0"/>
              </a:rPr>
              <a:t> getCustomerOrders</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customer</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var</a:t>
            </a:r>
            <a:r>
              <a:rPr lang="en-US" sz="2400">
                <a:solidFill>
                  <a:srgbClr val="000000"/>
                </a:solidFill>
                <a:latin typeface="Courier" charset="0"/>
                <a:cs typeface="Courier" charset="0"/>
                <a:sym typeface="Courier" charset="0"/>
              </a:rPr>
              <a:t> lastOrder </a:t>
            </a:r>
            <a:r>
              <a:rPr lang="en-US" sz="2400" b="1">
                <a:solidFill>
                  <a:srgbClr val="D971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customerOrders</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slice</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pop</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i="1">
                <a:solidFill>
                  <a:srgbClr val="A16C00"/>
                </a:solidFill>
                <a:latin typeface="Courier" charset="0"/>
                <a:cs typeface="Courier" charset="0"/>
                <a:sym typeface="Courier" charset="0"/>
              </a:rPr>
              <a:t>/*Do something fun with order */</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catch</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handleError</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p>
          <a:p>
            <a:pPr algn="l" defTabSz="457200"/>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asyncRunner</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generator, 1337</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p:txBody>
      </p:sp>
      <p:sp>
        <p:nvSpPr>
          <p:cNvPr id="46082" name="Rectangle 2"/>
          <p:cNvSpPr>
            <a:spLocks/>
          </p:cNvSpPr>
          <p:nvPr/>
        </p:nvSpPr>
        <p:spPr bwMode="auto">
          <a:xfrm>
            <a:off x="190500" y="2162175"/>
            <a:ext cx="13011150" cy="78771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71437" tIns="71437" rIns="71437" bIns="71437" anchor="ctr">
            <a:spAutoFit/>
          </a:bodyPr>
          <a:lstStyle/>
          <a:p>
            <a:pPr algn="l" defTabSz="457200"/>
            <a:r>
              <a:rPr lang="en-US" sz="2400" b="1">
                <a:solidFill>
                  <a:srgbClr val="295E99"/>
                </a:solidFill>
                <a:latin typeface="Courier" charset="0"/>
                <a:cs typeface="Courier" charset="0"/>
                <a:sym typeface="Courier" charset="0"/>
              </a:rPr>
              <a:t>function</a:t>
            </a:r>
            <a:r>
              <a:rPr lang="en-US" sz="2400">
                <a:solidFill>
                  <a:srgbClr val="000000"/>
                </a:solidFill>
                <a:latin typeface="Courier" charset="0"/>
                <a:cs typeface="Courier" charset="0"/>
                <a:sym typeface="Courier" charset="0"/>
              </a:rPr>
              <a:t> getLastCustomerOrder</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customerId</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doneCallback</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errorCallback</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try</a:t>
            </a:r>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getCustomer</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customerId</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function</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customer</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try</a:t>
            </a:r>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getCustomerOrders</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customer</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function</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customerOrders</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doneCallback</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customerOrders</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slice</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pop</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catch</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errorCallback</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catch</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errorCallback</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p>
          <a:p>
            <a:pPr algn="l" defTabSz="457200"/>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getLastCustomerOrder</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1337, </a:t>
            </a:r>
            <a:r>
              <a:rPr lang="en-US" sz="2400">
                <a:solidFill>
                  <a:srgbClr val="295E99"/>
                </a:solidFill>
                <a:latin typeface="Courier" charset="0"/>
                <a:cs typeface="Courier" charset="0"/>
                <a:sym typeface="Courier" charset="0"/>
              </a:rPr>
              <a:t>function</a:t>
            </a:r>
            <a:r>
              <a:rPr lang="en-US" sz="2400">
                <a:solidFill>
                  <a:srgbClr val="000000"/>
                </a:solidFill>
                <a:latin typeface="Courier" charset="0"/>
                <a:cs typeface="Courier" charset="0"/>
                <a:sym typeface="Courier" charset="0"/>
              </a:rPr>
              <a:t>(order) { </a:t>
            </a:r>
          </a:p>
          <a:p>
            <a:pPr algn="l" defTabSz="457200"/>
            <a:r>
              <a:rPr lang="en-US" sz="2400">
                <a:solidFill>
                  <a:srgbClr val="000000"/>
                </a:solidFill>
                <a:latin typeface="Courier" charset="0"/>
                <a:cs typeface="Courier" charset="0"/>
                <a:sym typeface="Courier" charset="0"/>
              </a:rPr>
              <a:t>		</a:t>
            </a:r>
            <a:r>
              <a:rPr lang="en-US" sz="2400" i="1">
                <a:solidFill>
                  <a:srgbClr val="A16C00"/>
                </a:solidFill>
                <a:latin typeface="Courier" charset="0"/>
                <a:cs typeface="Courier" charset="0"/>
                <a:sym typeface="Courier" charset="0"/>
              </a:rPr>
              <a:t>/*Do something fun with order */</a:t>
            </a:r>
            <a:r>
              <a:rPr lang="en-US" sz="2400">
                <a:solidFill>
                  <a:srgbClr val="000000"/>
                </a:solidFill>
                <a:latin typeface="Courier" charset="0"/>
                <a:cs typeface="Courier" charset="0"/>
                <a:sym typeface="Courier" charset="0"/>
              </a:rPr>
              <a:t> </a:t>
            </a: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handleError</a:t>
            </a:r>
            <a:r>
              <a:rPr lang="en-US" sz="2400" b="1">
                <a:solidFill>
                  <a:srgbClr val="000000"/>
                </a:solidFill>
                <a:latin typeface="Courier" charset="0"/>
                <a:cs typeface="Courier" charset="0"/>
                <a:sym typeface="Courier" charset="0"/>
              </a:rPr>
              <a:t>);</a:t>
            </a:r>
          </a:p>
        </p:txBody>
      </p:sp>
      <p:sp>
        <p:nvSpPr>
          <p:cNvPr id="46083" name="Rectangle 3"/>
          <p:cNvSpPr>
            <a:spLocks noChangeArrowheads="1"/>
          </p:cNvSpPr>
          <p:nvPr>
            <p:ph type="title"/>
          </p:nvPr>
        </p:nvSpPr>
        <p:spPr>
          <a:xfrm>
            <a:off x="3017838" y="204788"/>
            <a:ext cx="5360987" cy="1906587"/>
          </a:xfrm>
        </p:spPr>
        <p:txBody>
          <a:bodyPr/>
          <a:lstStyle/>
          <a:p>
            <a:r>
              <a:rPr lang="en-US"/>
              <a:t>From</a:t>
            </a:r>
            <a:endParaRPr lang="en-US" sz="1800">
              <a:solidFill>
                <a:srgbClr val="000000"/>
              </a:solidFill>
            </a:endParaRPr>
          </a:p>
        </p:txBody>
      </p:sp>
      <p:sp>
        <p:nvSpPr>
          <p:cNvPr id="46084" name="Rectangle 4"/>
          <p:cNvSpPr>
            <a:spLocks/>
          </p:cNvSpPr>
          <p:nvPr/>
        </p:nvSpPr>
        <p:spPr bwMode="auto">
          <a:xfrm>
            <a:off x="13839825" y="204788"/>
            <a:ext cx="5360988" cy="1906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en-US" sz="10000"/>
              <a:t>To</a:t>
            </a:r>
            <a:endParaRPr lang="en-US" sz="1800">
              <a:solidFill>
                <a:srgbClr val="000000"/>
              </a:solidFill>
            </a:endParaRPr>
          </a:p>
        </p:txBody>
      </p:sp>
      <p:sp>
        <p:nvSpPr>
          <p:cNvPr id="46085" name="Rectangle 5"/>
          <p:cNvSpPr>
            <a:spLocks/>
          </p:cNvSpPr>
          <p:nvPr/>
        </p:nvSpPr>
        <p:spPr bwMode="auto">
          <a:xfrm>
            <a:off x="11952288" y="13036550"/>
            <a:ext cx="4603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5F73F9BF-B58E-C04D-A535-4DD9C62B3582}" type="slidenum">
              <a:rPr lang="en-US" sz="2400"/>
              <a:pPr/>
              <a:t>28</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46083"/>
                                        </p:tgtEl>
                                        <p:attrNameLst>
                                          <p:attrName>style.visibility</p:attrName>
                                        </p:attrNameLst>
                                      </p:cBhvr>
                                      <p:to>
                                        <p:strVal val="visible"/>
                                      </p:to>
                                    </p:set>
                                  </p:childTnLst>
                                </p:cTn>
                              </p:par>
                            </p:childTnLst>
                          </p:cTn>
                        </p:par>
                        <p:par>
                          <p:cTn id="7" fill="hold" nodeType="afterGroup">
                            <p:stCondLst>
                              <p:cond delay="500"/>
                            </p:stCondLst>
                            <p:childTnLst>
                              <p:par>
                                <p:cTn id="8" presetID="1" presetClass="entr" presetSubtype="0" fill="hold" grpId="0" nodeType="afterEffect">
                                  <p:stCondLst>
                                    <p:cond delay="0"/>
                                  </p:stCondLst>
                                  <p:childTnLst>
                                    <p:set>
                                      <p:cBhvr>
                                        <p:cTn id="9" dur="1" fill="hold">
                                          <p:stCondLst>
                                            <p:cond delay="499"/>
                                          </p:stCondLst>
                                        </p:cTn>
                                        <p:tgtEl>
                                          <p:spTgt spid="46082"/>
                                        </p:tgtEl>
                                        <p:attrNameLst>
                                          <p:attrName>style.visibility</p:attrName>
                                        </p:attrNameLst>
                                      </p:cBhvr>
                                      <p:to>
                                        <p:strVal val="visible"/>
                                      </p:to>
                                    </p:set>
                                  </p:childTnLst>
                                </p:cTn>
                              </p:par>
                            </p:childTnLst>
                          </p:cTn>
                        </p:par>
                      </p:childTnLst>
                    </p:cTn>
                  </p:par>
                  <p:par>
                    <p:cTn id="10" fill="hold" nodeType="clickPar">
                      <p:stCondLst>
                        <p:cond delay="indefinite"/>
                      </p:stCondLst>
                      <p:childTnLst>
                        <p:par>
                          <p:cTn id="11" fill="hold" nodeType="withGroup">
                            <p:stCondLst>
                              <p:cond delay="0"/>
                            </p:stCondLst>
                            <p:childTnLst>
                              <p:par>
                                <p:cTn id="12" presetID="1" presetClass="entr" presetSubtype="0" fill="hold" grpId="0" nodeType="clickEffect">
                                  <p:stCondLst>
                                    <p:cond delay="0"/>
                                  </p:stCondLst>
                                  <p:childTnLst>
                                    <p:set>
                                      <p:cBhvr>
                                        <p:cTn id="13" dur="1" fill="hold">
                                          <p:stCondLst>
                                            <p:cond delay="499"/>
                                          </p:stCondLst>
                                        </p:cTn>
                                        <p:tgtEl>
                                          <p:spTgt spid="46084"/>
                                        </p:tgtEl>
                                        <p:attrNameLst>
                                          <p:attrName>style.visibility</p:attrName>
                                        </p:attrNameLst>
                                      </p:cBhvr>
                                      <p:to>
                                        <p:strVal val="visible"/>
                                      </p:to>
                                    </p:set>
                                  </p:childTnLst>
                                </p:cTn>
                              </p:par>
                            </p:childTnLst>
                          </p:cTn>
                        </p:par>
                        <p:par>
                          <p:cTn id="14" fill="hold" nodeType="afterGroup">
                            <p:stCondLst>
                              <p:cond delay="500"/>
                            </p:stCondLst>
                            <p:childTnLst>
                              <p:par>
                                <p:cTn id="15" presetID="1" presetClass="entr" presetSubtype="0" fill="hold" grpId="0" nodeType="afterEffect">
                                  <p:stCondLst>
                                    <p:cond delay="0"/>
                                  </p:stCondLst>
                                  <p:childTnLst>
                                    <p:set>
                                      <p:cBhvr>
                                        <p:cTn id="16" dur="1" fill="hold">
                                          <p:stCondLst>
                                            <p:cond delay="499"/>
                                          </p:stCondLst>
                                        </p:cTn>
                                        <p:tgtEl>
                                          <p:spTgt spid="4608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081" grpId="0" autoUpdateAnimBg="0"/>
      <p:bldP spid="46082" grpId="0" autoUpdateAnimBg="0"/>
      <p:bldP spid="46083" grpId="0" autoUpdateAnimBg="0"/>
      <p:bldP spid="46084" grpId="0" autoUpdateAnimBg="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1"/>
          <p:cNvSpPr>
            <a:spLocks noChangeArrowheads="1"/>
          </p:cNvSpPr>
          <p:nvPr>
            <p:ph type="title"/>
          </p:nvPr>
        </p:nvSpPr>
        <p:spPr/>
        <p:txBody>
          <a:bodyPr/>
          <a:lstStyle/>
          <a:p>
            <a:r>
              <a:rPr lang="en-US"/>
              <a:t>The Future Is Bright In ES7</a:t>
            </a:r>
            <a:endParaRPr lang="en-US" sz="1800">
              <a:solidFill>
                <a:srgbClr val="000000"/>
              </a:solidFill>
            </a:endParaRPr>
          </a:p>
        </p:txBody>
      </p:sp>
      <p:sp>
        <p:nvSpPr>
          <p:cNvPr id="47106" name="Rectangle 2"/>
          <p:cNvSpPr>
            <a:spLocks/>
          </p:cNvSpPr>
          <p:nvPr/>
        </p:nvSpPr>
        <p:spPr bwMode="auto">
          <a:xfrm>
            <a:off x="557213" y="4392613"/>
            <a:ext cx="11312525" cy="4930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pPr algn="l" defTabSz="457200"/>
            <a:r>
              <a:rPr lang="en-US" sz="2400" b="1">
                <a:solidFill>
                  <a:srgbClr val="295E99"/>
                </a:solidFill>
                <a:latin typeface="Courier" charset="0"/>
                <a:cs typeface="Courier" charset="0"/>
                <a:sym typeface="Courier" charset="0"/>
              </a:rPr>
              <a:t>function</a:t>
            </a:r>
            <a:r>
              <a:rPr lang="en-US" sz="2400">
                <a:solidFill>
                  <a:srgbClr val="000000"/>
                </a:solidFill>
                <a:latin typeface="Courier" charset="0"/>
                <a:cs typeface="Courier" charset="0"/>
                <a:sym typeface="Courier" charset="0"/>
              </a:rPr>
              <a:t> </a:t>
            </a:r>
            <a:r>
              <a:rPr lang="en-US" sz="2400" b="1">
                <a:solidFill>
                  <a:srgbClr val="D971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doSomethingWithLastOrderGenerator</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customerId</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try</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var</a:t>
            </a:r>
            <a:r>
              <a:rPr lang="en-US" sz="2400">
                <a:solidFill>
                  <a:srgbClr val="000000"/>
                </a:solidFill>
                <a:latin typeface="Courier" charset="0"/>
                <a:cs typeface="Courier" charset="0"/>
                <a:sym typeface="Courier" charset="0"/>
              </a:rPr>
              <a:t> customer </a:t>
            </a:r>
            <a:r>
              <a:rPr lang="en-US" sz="2400" b="1">
                <a:solidFill>
                  <a:srgbClr val="D971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yield</a:t>
            </a:r>
            <a:r>
              <a:rPr lang="en-US" sz="2400">
                <a:solidFill>
                  <a:srgbClr val="000000"/>
                </a:solidFill>
                <a:latin typeface="Courier" charset="0"/>
                <a:cs typeface="Courier" charset="0"/>
                <a:sym typeface="Courier" charset="0"/>
              </a:rPr>
              <a:t> getCustomer</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customerId</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var</a:t>
            </a:r>
            <a:r>
              <a:rPr lang="en-US" sz="2400">
                <a:solidFill>
                  <a:srgbClr val="000000"/>
                </a:solidFill>
                <a:latin typeface="Courier" charset="0"/>
                <a:cs typeface="Courier" charset="0"/>
                <a:sym typeface="Courier" charset="0"/>
              </a:rPr>
              <a:t> customerOrders </a:t>
            </a:r>
            <a:r>
              <a:rPr lang="en-US" sz="2400" b="1">
                <a:solidFill>
                  <a:srgbClr val="D971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yield</a:t>
            </a:r>
            <a:r>
              <a:rPr lang="en-US" sz="2400">
                <a:solidFill>
                  <a:srgbClr val="000000"/>
                </a:solidFill>
                <a:latin typeface="Courier" charset="0"/>
                <a:cs typeface="Courier" charset="0"/>
                <a:sym typeface="Courier" charset="0"/>
              </a:rPr>
              <a:t> getCustomerOrders</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customer</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var</a:t>
            </a:r>
            <a:r>
              <a:rPr lang="en-US" sz="2400">
                <a:solidFill>
                  <a:srgbClr val="000000"/>
                </a:solidFill>
                <a:latin typeface="Courier" charset="0"/>
                <a:cs typeface="Courier" charset="0"/>
                <a:sym typeface="Courier" charset="0"/>
              </a:rPr>
              <a:t> lastOrder </a:t>
            </a:r>
            <a:r>
              <a:rPr lang="en-US" sz="2400" b="1">
                <a:solidFill>
                  <a:srgbClr val="D971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customerOrders</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slice</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pop</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i="1">
                <a:solidFill>
                  <a:srgbClr val="A16C00"/>
                </a:solidFill>
                <a:latin typeface="Courier" charset="0"/>
                <a:cs typeface="Courier" charset="0"/>
                <a:sym typeface="Courier" charset="0"/>
              </a:rPr>
              <a:t>/*Do something fun with order */</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catch</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handleError</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p>
          <a:p>
            <a:pPr algn="l" defTabSz="457200"/>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asyncRunner</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doSomethingWithLastOrderGenerator, 1337</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p:txBody>
      </p:sp>
      <p:sp>
        <p:nvSpPr>
          <p:cNvPr id="47107" name="Rectangle 3"/>
          <p:cNvSpPr>
            <a:spLocks/>
          </p:cNvSpPr>
          <p:nvPr/>
        </p:nvSpPr>
        <p:spPr bwMode="auto">
          <a:xfrm>
            <a:off x="12658725" y="4316413"/>
            <a:ext cx="11312525" cy="4930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pPr algn="l" defTabSz="457200"/>
            <a:r>
              <a:rPr lang="en-US" sz="2400" b="1">
                <a:solidFill>
                  <a:srgbClr val="EB3D44"/>
                </a:solidFill>
                <a:latin typeface="Courier" charset="0"/>
                <a:cs typeface="Courier" charset="0"/>
                <a:sym typeface="Courier" charset="0"/>
              </a:rPr>
              <a:t>async</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function</a:t>
            </a:r>
            <a:r>
              <a:rPr lang="en-US" sz="2400">
                <a:solidFill>
                  <a:srgbClr val="000000"/>
                </a:solidFill>
                <a:latin typeface="Courier" charset="0"/>
                <a:cs typeface="Courier" charset="0"/>
                <a:sym typeface="Courier" charset="0"/>
              </a:rPr>
              <a:t> doSomethingWithLastOrder</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customerId</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try</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var</a:t>
            </a:r>
            <a:r>
              <a:rPr lang="en-US" sz="2400">
                <a:solidFill>
                  <a:srgbClr val="000000"/>
                </a:solidFill>
                <a:latin typeface="Courier" charset="0"/>
                <a:cs typeface="Courier" charset="0"/>
                <a:sym typeface="Courier" charset="0"/>
              </a:rPr>
              <a:t> customer </a:t>
            </a:r>
            <a:r>
              <a:rPr lang="en-US" sz="2400" b="1">
                <a:solidFill>
                  <a:srgbClr val="D971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EB3D44"/>
                </a:solidFill>
                <a:latin typeface="Courier" charset="0"/>
                <a:cs typeface="Courier" charset="0"/>
                <a:sym typeface="Courier" charset="0"/>
              </a:rPr>
              <a:t>await</a:t>
            </a:r>
            <a:r>
              <a:rPr lang="en-US" sz="2400">
                <a:solidFill>
                  <a:srgbClr val="000000"/>
                </a:solidFill>
                <a:latin typeface="Courier" charset="0"/>
                <a:cs typeface="Courier" charset="0"/>
                <a:sym typeface="Courier" charset="0"/>
              </a:rPr>
              <a:t> getCustomer</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customerId</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var</a:t>
            </a:r>
            <a:r>
              <a:rPr lang="en-US" sz="2400">
                <a:solidFill>
                  <a:srgbClr val="000000"/>
                </a:solidFill>
                <a:latin typeface="Courier" charset="0"/>
                <a:cs typeface="Courier" charset="0"/>
                <a:sym typeface="Courier" charset="0"/>
              </a:rPr>
              <a:t> customerOrders </a:t>
            </a:r>
            <a:r>
              <a:rPr lang="en-US" sz="2400" b="1">
                <a:solidFill>
                  <a:srgbClr val="D971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EB3D44"/>
                </a:solidFill>
                <a:latin typeface="Courier" charset="0"/>
                <a:cs typeface="Courier" charset="0"/>
                <a:sym typeface="Courier" charset="0"/>
              </a:rPr>
              <a:t>await</a:t>
            </a:r>
            <a:r>
              <a:rPr lang="en-US" sz="2400">
                <a:solidFill>
                  <a:srgbClr val="000000"/>
                </a:solidFill>
                <a:latin typeface="Courier" charset="0"/>
                <a:cs typeface="Courier" charset="0"/>
                <a:sym typeface="Courier" charset="0"/>
              </a:rPr>
              <a:t> getCustomerOrders</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customer</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var</a:t>
            </a:r>
            <a:r>
              <a:rPr lang="en-US" sz="2400">
                <a:solidFill>
                  <a:srgbClr val="000000"/>
                </a:solidFill>
                <a:latin typeface="Courier" charset="0"/>
                <a:cs typeface="Courier" charset="0"/>
                <a:sym typeface="Courier" charset="0"/>
              </a:rPr>
              <a:t> lastOrder </a:t>
            </a:r>
            <a:r>
              <a:rPr lang="en-US" sz="2400" b="1">
                <a:solidFill>
                  <a:srgbClr val="D971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customerOrders</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slice</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pop</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i="1">
                <a:solidFill>
                  <a:srgbClr val="A16C00"/>
                </a:solidFill>
                <a:latin typeface="Courier" charset="0"/>
                <a:cs typeface="Courier" charset="0"/>
                <a:sym typeface="Courier" charset="0"/>
              </a:rPr>
              <a:t>/*Do something fun with order */</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catch</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handleError</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p>
          <a:p>
            <a:pPr algn="l" defTabSz="457200"/>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doSomethingWithLastOrder</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1337</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p:txBody>
      </p:sp>
      <p:sp>
        <p:nvSpPr>
          <p:cNvPr id="47108" name="Rectangle 4"/>
          <p:cNvSpPr>
            <a:spLocks/>
          </p:cNvSpPr>
          <p:nvPr/>
        </p:nvSpPr>
        <p:spPr bwMode="auto">
          <a:xfrm>
            <a:off x="163513" y="12990513"/>
            <a:ext cx="7650162" cy="574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r>
              <a:rPr lang="en-US" sz="3000" u="sng">
                <a:hlinkClick r:id="rId2"/>
              </a:rPr>
              <a:t>http://jakearchibald.com/2014/es7-async-functions/</a:t>
            </a:r>
            <a:endParaRPr lang="en-US" sz="1800">
              <a:solidFill>
                <a:srgbClr val="000000"/>
              </a:solidFill>
            </a:endParaRPr>
          </a:p>
        </p:txBody>
      </p:sp>
      <p:sp>
        <p:nvSpPr>
          <p:cNvPr id="47109" name="Rectangle 5"/>
          <p:cNvSpPr>
            <a:spLocks/>
          </p:cNvSpPr>
          <p:nvPr/>
        </p:nvSpPr>
        <p:spPr bwMode="auto">
          <a:xfrm>
            <a:off x="11952288" y="13036550"/>
            <a:ext cx="4603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88C27B66-F12A-F841-87DC-8B3BDD170743}" type="slidenum">
              <a:rPr lang="en-US" sz="2400"/>
              <a:pPr/>
              <a:t>29</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Rectangle 1"/>
          <p:cNvSpPr>
            <a:spLocks noChangeArrowheads="1"/>
          </p:cNvSpPr>
          <p:nvPr>
            <p:ph type="title"/>
          </p:nvPr>
        </p:nvSpPr>
        <p:spPr/>
        <p:txBody>
          <a:bodyPr/>
          <a:lstStyle/>
          <a:p>
            <a:r>
              <a:rPr lang="en-US"/>
              <a:t>The JS Event Loop</a:t>
            </a:r>
            <a:endParaRPr lang="en-US" sz="1800">
              <a:solidFill>
                <a:srgbClr val="000000"/>
              </a:solidFill>
            </a:endParaRPr>
          </a:p>
        </p:txBody>
      </p:sp>
      <p:sp>
        <p:nvSpPr>
          <p:cNvPr id="6146" name="Rectangle 2"/>
          <p:cNvSpPr>
            <a:spLocks noChangeArrowheads="1"/>
          </p:cNvSpPr>
          <p:nvPr>
            <p:ph type="body" idx="1"/>
          </p:nvPr>
        </p:nvSpPr>
        <p:spPr>
          <a:xfrm>
            <a:off x="635000" y="5099050"/>
            <a:ext cx="10550525" cy="5192713"/>
          </a:xfrm>
        </p:spPr>
        <p:txBody>
          <a:bodyPr anchor="t"/>
          <a:lstStyle/>
          <a:p>
            <a:pPr marL="0" indent="0" defTabSz="411163">
              <a:lnSpc>
                <a:spcPct val="100000"/>
              </a:lnSpc>
              <a:spcBef>
                <a:spcPct val="0"/>
              </a:spcBef>
              <a:buSzTx/>
              <a:buFontTx/>
              <a:buNone/>
            </a:pPr>
            <a:r>
              <a:rPr lang="en-US" sz="3700" b="1">
                <a:solidFill>
                  <a:srgbClr val="295E99"/>
                </a:solidFill>
                <a:latin typeface="Courier" charset="0"/>
                <a:cs typeface="Courier" charset="0"/>
                <a:sym typeface="Courier" charset="0"/>
              </a:rPr>
              <a:t>function</a:t>
            </a:r>
            <a:r>
              <a:rPr lang="en-US" sz="3700">
                <a:solidFill>
                  <a:srgbClr val="000000"/>
                </a:solidFill>
                <a:latin typeface="Courier" charset="0"/>
                <a:cs typeface="Courier" charset="0"/>
                <a:sym typeface="Courier" charset="0"/>
              </a:rPr>
              <a:t> logAsync</a:t>
            </a:r>
            <a:r>
              <a:rPr lang="en-US" sz="3700" b="1">
                <a:solidFill>
                  <a:srgbClr val="000000"/>
                </a:solidFill>
                <a:latin typeface="Courier" charset="0"/>
                <a:cs typeface="Courier" charset="0"/>
                <a:sym typeface="Courier" charset="0"/>
              </a:rPr>
              <a:t>(</a:t>
            </a:r>
            <a:r>
              <a:rPr lang="en-US" sz="3700">
                <a:solidFill>
                  <a:srgbClr val="000000"/>
                </a:solidFill>
                <a:latin typeface="Courier" charset="0"/>
                <a:cs typeface="Courier" charset="0"/>
                <a:sym typeface="Courier" charset="0"/>
              </a:rPr>
              <a:t>msg</a:t>
            </a:r>
            <a:r>
              <a:rPr lang="en-US" sz="3700" b="1">
                <a:solidFill>
                  <a:srgbClr val="000000"/>
                </a:solidFill>
                <a:latin typeface="Courier" charset="0"/>
                <a:cs typeface="Courier" charset="0"/>
                <a:sym typeface="Courier" charset="0"/>
              </a:rPr>
              <a:t>){</a:t>
            </a:r>
            <a:endParaRPr lang="en-US" sz="3700">
              <a:solidFill>
                <a:srgbClr val="000000"/>
              </a:solidFill>
              <a:latin typeface="Courier" charset="0"/>
              <a:cs typeface="Courier" charset="0"/>
              <a:sym typeface="Courier" charset="0"/>
            </a:endParaRPr>
          </a:p>
          <a:p>
            <a:pPr marL="0" indent="0" defTabSz="411163">
              <a:lnSpc>
                <a:spcPct val="100000"/>
              </a:lnSpc>
              <a:spcBef>
                <a:spcPct val="0"/>
              </a:spcBef>
              <a:buSzTx/>
              <a:buFontTx/>
              <a:buNone/>
            </a:pPr>
            <a:r>
              <a:rPr lang="en-US" sz="3700">
                <a:solidFill>
                  <a:srgbClr val="000000"/>
                </a:solidFill>
                <a:latin typeface="Courier" charset="0"/>
                <a:cs typeface="Courier" charset="0"/>
                <a:sym typeface="Courier" charset="0"/>
              </a:rPr>
              <a:t>	setTimeout</a:t>
            </a:r>
            <a:r>
              <a:rPr lang="en-US" sz="3700" b="1">
                <a:solidFill>
                  <a:srgbClr val="000000"/>
                </a:solidFill>
                <a:latin typeface="Courier" charset="0"/>
                <a:cs typeface="Courier" charset="0"/>
                <a:sym typeface="Courier" charset="0"/>
              </a:rPr>
              <a:t>(</a:t>
            </a:r>
            <a:r>
              <a:rPr lang="en-US" sz="3700" b="1">
                <a:solidFill>
                  <a:srgbClr val="295E99"/>
                </a:solidFill>
                <a:latin typeface="Courier" charset="0"/>
                <a:cs typeface="Courier" charset="0"/>
                <a:sym typeface="Courier" charset="0"/>
              </a:rPr>
              <a:t>function</a:t>
            </a:r>
            <a:r>
              <a:rPr lang="en-US" sz="3700">
                <a:solidFill>
                  <a:srgbClr val="000000"/>
                </a:solidFill>
                <a:latin typeface="Courier" charset="0"/>
                <a:cs typeface="Courier" charset="0"/>
                <a:sym typeface="Courier" charset="0"/>
              </a:rPr>
              <a:t> theCallback</a:t>
            </a:r>
            <a:r>
              <a:rPr lang="en-US" sz="3700" b="1">
                <a:solidFill>
                  <a:srgbClr val="000000"/>
                </a:solidFill>
                <a:latin typeface="Courier" charset="0"/>
                <a:cs typeface="Courier" charset="0"/>
                <a:sym typeface="Courier" charset="0"/>
              </a:rPr>
              <a:t>(){</a:t>
            </a:r>
            <a:endParaRPr lang="en-US" sz="3700">
              <a:solidFill>
                <a:srgbClr val="000000"/>
              </a:solidFill>
              <a:latin typeface="Courier" charset="0"/>
              <a:cs typeface="Courier" charset="0"/>
              <a:sym typeface="Courier" charset="0"/>
            </a:endParaRPr>
          </a:p>
          <a:p>
            <a:pPr marL="0" indent="0" defTabSz="411163">
              <a:lnSpc>
                <a:spcPct val="100000"/>
              </a:lnSpc>
              <a:spcBef>
                <a:spcPct val="0"/>
              </a:spcBef>
              <a:buSzTx/>
              <a:buFontTx/>
              <a:buNone/>
            </a:pPr>
            <a:r>
              <a:rPr lang="en-US" sz="3700">
                <a:solidFill>
                  <a:srgbClr val="000000"/>
                </a:solidFill>
                <a:latin typeface="Courier" charset="0"/>
                <a:cs typeface="Courier" charset="0"/>
                <a:sym typeface="Courier" charset="0"/>
              </a:rPr>
              <a:t>		console</a:t>
            </a:r>
            <a:r>
              <a:rPr lang="en-US" sz="3700" b="1">
                <a:solidFill>
                  <a:srgbClr val="000000"/>
                </a:solidFill>
                <a:latin typeface="Courier" charset="0"/>
                <a:cs typeface="Courier" charset="0"/>
                <a:sym typeface="Courier" charset="0"/>
              </a:rPr>
              <a:t>.</a:t>
            </a:r>
            <a:r>
              <a:rPr lang="en-US" sz="3700">
                <a:solidFill>
                  <a:srgbClr val="000000"/>
                </a:solidFill>
                <a:latin typeface="Courier" charset="0"/>
                <a:cs typeface="Courier" charset="0"/>
                <a:sym typeface="Courier" charset="0"/>
              </a:rPr>
              <a:t>log</a:t>
            </a:r>
            <a:r>
              <a:rPr lang="en-US" sz="3700" b="1">
                <a:solidFill>
                  <a:srgbClr val="000000"/>
                </a:solidFill>
                <a:latin typeface="Courier" charset="0"/>
                <a:cs typeface="Courier" charset="0"/>
                <a:sym typeface="Courier" charset="0"/>
              </a:rPr>
              <a:t>(</a:t>
            </a:r>
            <a:r>
              <a:rPr lang="en-US" sz="3700">
                <a:solidFill>
                  <a:srgbClr val="000000"/>
                </a:solidFill>
                <a:latin typeface="Courier" charset="0"/>
                <a:cs typeface="Courier" charset="0"/>
                <a:sym typeface="Courier" charset="0"/>
              </a:rPr>
              <a:t>msg</a:t>
            </a:r>
            <a:r>
              <a:rPr lang="en-US" sz="3700" b="1">
                <a:solidFill>
                  <a:srgbClr val="000000"/>
                </a:solidFill>
                <a:latin typeface="Courier" charset="0"/>
                <a:cs typeface="Courier" charset="0"/>
                <a:sym typeface="Courier" charset="0"/>
              </a:rPr>
              <a:t>);</a:t>
            </a:r>
            <a:endParaRPr lang="en-US" sz="3700">
              <a:solidFill>
                <a:srgbClr val="000000"/>
              </a:solidFill>
              <a:latin typeface="Courier" charset="0"/>
              <a:cs typeface="Courier" charset="0"/>
              <a:sym typeface="Courier" charset="0"/>
            </a:endParaRPr>
          </a:p>
          <a:p>
            <a:pPr marL="0" indent="0" defTabSz="411163">
              <a:lnSpc>
                <a:spcPct val="100000"/>
              </a:lnSpc>
              <a:spcBef>
                <a:spcPct val="0"/>
              </a:spcBef>
              <a:buSzTx/>
              <a:buFontTx/>
              <a:buNone/>
            </a:pPr>
            <a:r>
              <a:rPr lang="en-US" sz="3700">
                <a:solidFill>
                  <a:srgbClr val="000000"/>
                </a:solidFill>
                <a:latin typeface="Courier" charset="0"/>
                <a:cs typeface="Courier" charset="0"/>
                <a:sym typeface="Courier" charset="0"/>
              </a:rPr>
              <a:t>	</a:t>
            </a:r>
            <a:r>
              <a:rPr lang="en-US" sz="3700" b="1">
                <a:solidFill>
                  <a:srgbClr val="000000"/>
                </a:solidFill>
                <a:latin typeface="Courier" charset="0"/>
                <a:cs typeface="Courier" charset="0"/>
                <a:sym typeface="Courier" charset="0"/>
              </a:rPr>
              <a:t>});</a:t>
            </a:r>
            <a:endParaRPr lang="en-US" sz="3700">
              <a:solidFill>
                <a:srgbClr val="000000"/>
              </a:solidFill>
              <a:latin typeface="Courier" charset="0"/>
              <a:cs typeface="Courier" charset="0"/>
              <a:sym typeface="Courier" charset="0"/>
            </a:endParaRPr>
          </a:p>
          <a:p>
            <a:pPr marL="0" indent="0" defTabSz="411163">
              <a:lnSpc>
                <a:spcPct val="100000"/>
              </a:lnSpc>
              <a:spcBef>
                <a:spcPct val="0"/>
              </a:spcBef>
              <a:buSzTx/>
              <a:buFontTx/>
              <a:buNone/>
            </a:pPr>
            <a:r>
              <a:rPr lang="en-US" sz="3700" b="1">
                <a:solidFill>
                  <a:srgbClr val="000000"/>
                </a:solidFill>
                <a:latin typeface="Courier" charset="0"/>
                <a:cs typeface="Courier" charset="0"/>
                <a:sym typeface="Courier" charset="0"/>
              </a:rPr>
              <a:t>}</a:t>
            </a:r>
            <a:endParaRPr lang="en-US" sz="3700">
              <a:solidFill>
                <a:srgbClr val="000000"/>
              </a:solidFill>
              <a:latin typeface="Courier" charset="0"/>
              <a:cs typeface="Courier" charset="0"/>
              <a:sym typeface="Courier" charset="0"/>
            </a:endParaRPr>
          </a:p>
          <a:p>
            <a:pPr marL="0" indent="0" defTabSz="411163">
              <a:lnSpc>
                <a:spcPct val="100000"/>
              </a:lnSpc>
              <a:spcBef>
                <a:spcPct val="0"/>
              </a:spcBef>
              <a:buSzTx/>
              <a:buFontTx/>
              <a:buNone/>
            </a:pPr>
            <a:endParaRPr lang="en-US" sz="3700">
              <a:solidFill>
                <a:srgbClr val="000000"/>
              </a:solidFill>
              <a:latin typeface="Courier" charset="0"/>
              <a:cs typeface="Courier" charset="0"/>
              <a:sym typeface="Courier" charset="0"/>
            </a:endParaRPr>
          </a:p>
          <a:p>
            <a:pPr marL="0" indent="0" defTabSz="411163">
              <a:lnSpc>
                <a:spcPct val="100000"/>
              </a:lnSpc>
              <a:spcBef>
                <a:spcPct val="0"/>
              </a:spcBef>
              <a:buSzTx/>
              <a:buFontTx/>
              <a:buNone/>
            </a:pPr>
            <a:r>
              <a:rPr lang="en-US" sz="3700">
                <a:solidFill>
                  <a:srgbClr val="000000"/>
                </a:solidFill>
                <a:latin typeface="Courier" charset="0"/>
                <a:cs typeface="Courier" charset="0"/>
                <a:sym typeface="Courier" charset="0"/>
              </a:rPr>
              <a:t>logAsync</a:t>
            </a:r>
            <a:r>
              <a:rPr lang="en-US" sz="3700" b="1">
                <a:solidFill>
                  <a:srgbClr val="000000"/>
                </a:solidFill>
                <a:latin typeface="Courier" charset="0"/>
                <a:cs typeface="Courier" charset="0"/>
                <a:sym typeface="Courier" charset="0"/>
              </a:rPr>
              <a:t>(</a:t>
            </a:r>
            <a:r>
              <a:rPr lang="en-US" sz="3700">
                <a:solidFill>
                  <a:srgbClr val="5EA702"/>
                </a:solidFill>
                <a:latin typeface="Courier" charset="0"/>
                <a:cs typeface="Courier" charset="0"/>
                <a:sym typeface="Courier" charset="0"/>
              </a:rPr>
              <a:t>'hello world'</a:t>
            </a:r>
            <a:r>
              <a:rPr lang="en-US" sz="3700" b="1">
                <a:solidFill>
                  <a:srgbClr val="000000"/>
                </a:solidFill>
                <a:latin typeface="Courier" charset="0"/>
                <a:cs typeface="Courier" charset="0"/>
                <a:sym typeface="Courier" charset="0"/>
              </a:rPr>
              <a:t>);</a:t>
            </a:r>
          </a:p>
          <a:p>
            <a:pPr marL="0" indent="0" defTabSz="411163">
              <a:lnSpc>
                <a:spcPct val="100000"/>
              </a:lnSpc>
              <a:spcBef>
                <a:spcPct val="0"/>
              </a:spcBef>
              <a:buSzTx/>
              <a:buFontTx/>
              <a:buNone/>
            </a:pPr>
            <a:endParaRPr lang="en-US" sz="3700">
              <a:solidFill>
                <a:srgbClr val="000000"/>
              </a:solidFill>
              <a:latin typeface="Courier" charset="0"/>
              <a:cs typeface="Courier" charset="0"/>
              <a:sym typeface="Courier" charset="0"/>
            </a:endParaRPr>
          </a:p>
        </p:txBody>
      </p:sp>
      <p:sp>
        <p:nvSpPr>
          <p:cNvPr id="6147" name="Rectangle 3"/>
          <p:cNvSpPr>
            <a:spLocks/>
          </p:cNvSpPr>
          <p:nvPr/>
        </p:nvSpPr>
        <p:spPr bwMode="auto">
          <a:xfrm>
            <a:off x="11582400" y="5127625"/>
            <a:ext cx="5424488" cy="4799013"/>
          </a:xfrm>
          <a:prstGeom prst="rect">
            <a:avLst/>
          </a:prstGeom>
          <a:solidFill>
            <a:srgbClr val="808785"/>
          </a:solidFill>
          <a:ln>
            <a:noFill/>
          </a:ln>
          <a:effectLst/>
          <a:extLs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71437" tIns="71437" rIns="71437" bIns="71437" anchor="ctr"/>
          <a:lstStyle/>
          <a:p>
            <a:endParaRPr lang="en-US">
              <a:solidFill>
                <a:srgbClr val="FFFFFF"/>
              </a:solidFill>
            </a:endParaRPr>
          </a:p>
        </p:txBody>
      </p:sp>
      <p:sp>
        <p:nvSpPr>
          <p:cNvPr id="6148" name="Rectangle 4"/>
          <p:cNvSpPr>
            <a:spLocks/>
          </p:cNvSpPr>
          <p:nvPr/>
        </p:nvSpPr>
        <p:spPr bwMode="auto">
          <a:xfrm>
            <a:off x="18322925" y="5127625"/>
            <a:ext cx="5424488" cy="4799013"/>
          </a:xfrm>
          <a:prstGeom prst="rect">
            <a:avLst/>
          </a:prstGeom>
          <a:solidFill>
            <a:srgbClr val="F1DB40"/>
          </a:solidFill>
          <a:ln>
            <a:noFill/>
          </a:ln>
          <a:effectLst/>
          <a:extLs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endParaRPr lang="en-US">
              <a:solidFill>
                <a:srgbClr val="FFFFFF"/>
              </a:solidFill>
            </a:endParaRPr>
          </a:p>
        </p:txBody>
      </p:sp>
      <p:sp>
        <p:nvSpPr>
          <p:cNvPr id="6149" name="Rectangle 5"/>
          <p:cNvSpPr>
            <a:spLocks/>
          </p:cNvSpPr>
          <p:nvPr/>
        </p:nvSpPr>
        <p:spPr bwMode="auto">
          <a:xfrm>
            <a:off x="12693650" y="8607425"/>
            <a:ext cx="3203575" cy="904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r>
              <a:rPr lang="en-US" dirty="0" err="1">
                <a:solidFill>
                  <a:srgbClr val="000000"/>
                </a:solidFill>
                <a:latin typeface="Courier" charset="0"/>
                <a:cs typeface="Courier" charset="0"/>
                <a:sym typeface="Courier" charset="0"/>
              </a:rPr>
              <a:t>logAsync</a:t>
            </a:r>
            <a:endParaRPr lang="en-US" sz="1800" dirty="0">
              <a:solidFill>
                <a:srgbClr val="000000"/>
              </a:solidFill>
              <a:latin typeface="Courier" charset="0"/>
              <a:cs typeface="Courier" charset="0"/>
              <a:sym typeface="Courier" charset="0"/>
            </a:endParaRPr>
          </a:p>
        </p:txBody>
      </p:sp>
      <p:sp>
        <p:nvSpPr>
          <p:cNvPr id="6150" name="Rectangle 6"/>
          <p:cNvSpPr>
            <a:spLocks/>
          </p:cNvSpPr>
          <p:nvPr/>
        </p:nvSpPr>
        <p:spPr bwMode="auto">
          <a:xfrm>
            <a:off x="18862675" y="8607425"/>
            <a:ext cx="4346575" cy="904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r>
              <a:rPr lang="en-US" dirty="0" err="1">
                <a:solidFill>
                  <a:srgbClr val="000000"/>
                </a:solidFill>
                <a:latin typeface="Courier" charset="0"/>
                <a:cs typeface="Courier" charset="0"/>
                <a:sym typeface="Courier" charset="0"/>
              </a:rPr>
              <a:t>theCallback</a:t>
            </a:r>
            <a:endParaRPr lang="en-US" sz="1800" dirty="0">
              <a:solidFill>
                <a:srgbClr val="000000"/>
              </a:solidFill>
              <a:latin typeface="Courier" charset="0"/>
              <a:cs typeface="Courier" charset="0"/>
              <a:sym typeface="Courier" charset="0"/>
            </a:endParaRPr>
          </a:p>
        </p:txBody>
      </p:sp>
      <p:sp>
        <p:nvSpPr>
          <p:cNvPr id="6151" name="Rectangle 7"/>
          <p:cNvSpPr>
            <a:spLocks/>
          </p:cNvSpPr>
          <p:nvPr/>
        </p:nvSpPr>
        <p:spPr bwMode="auto">
          <a:xfrm>
            <a:off x="13569950" y="4205288"/>
            <a:ext cx="1450975" cy="866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r>
              <a:rPr lang="en-US"/>
              <a:t>Stack</a:t>
            </a:r>
            <a:endParaRPr lang="en-US" sz="1800">
              <a:solidFill>
                <a:srgbClr val="000000"/>
              </a:solidFill>
            </a:endParaRPr>
          </a:p>
        </p:txBody>
      </p:sp>
      <p:sp>
        <p:nvSpPr>
          <p:cNvPr id="6152" name="Rectangle 8"/>
          <p:cNvSpPr>
            <a:spLocks/>
          </p:cNvSpPr>
          <p:nvPr/>
        </p:nvSpPr>
        <p:spPr bwMode="auto">
          <a:xfrm>
            <a:off x="19140488" y="4205288"/>
            <a:ext cx="3790950" cy="866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r>
              <a:rPr lang="en-US"/>
              <a:t>callback queue</a:t>
            </a:r>
            <a:endParaRPr lang="en-US" sz="1800">
              <a:solidFill>
                <a:srgbClr val="000000"/>
              </a:solidFill>
            </a:endParaRPr>
          </a:p>
        </p:txBody>
      </p:sp>
      <p:sp>
        <p:nvSpPr>
          <p:cNvPr id="6153" name="Rectangle 9"/>
          <p:cNvSpPr>
            <a:spLocks/>
          </p:cNvSpPr>
          <p:nvPr/>
        </p:nvSpPr>
        <p:spPr bwMode="auto">
          <a:xfrm>
            <a:off x="12336016" y="7866112"/>
            <a:ext cx="3965575" cy="904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pPr algn="l" defTabSz="457200"/>
            <a:r>
              <a:rPr lang="en-US" dirty="0" err="1">
                <a:solidFill>
                  <a:srgbClr val="000000"/>
                </a:solidFill>
                <a:latin typeface="Courier" charset="0"/>
                <a:cs typeface="Courier" charset="0"/>
                <a:sym typeface="Courier" charset="0"/>
              </a:rPr>
              <a:t>setTimeout</a:t>
            </a:r>
            <a:endParaRPr lang="en-US" sz="1800" dirty="0">
              <a:solidFill>
                <a:srgbClr val="000000"/>
              </a:solidFill>
              <a:latin typeface="Courier" charset="0"/>
              <a:cs typeface="Courier" charset="0"/>
              <a:sym typeface="Courier" charset="0"/>
            </a:endParaRPr>
          </a:p>
        </p:txBody>
      </p:sp>
      <p:sp>
        <p:nvSpPr>
          <p:cNvPr id="6154" name="Rectangle 10"/>
          <p:cNvSpPr>
            <a:spLocks/>
          </p:cNvSpPr>
          <p:nvPr/>
        </p:nvSpPr>
        <p:spPr bwMode="auto">
          <a:xfrm>
            <a:off x="12336016" y="7866112"/>
            <a:ext cx="4346575" cy="904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pPr algn="l" defTabSz="457200"/>
            <a:r>
              <a:rPr lang="en-US" dirty="0" err="1">
                <a:solidFill>
                  <a:srgbClr val="000000"/>
                </a:solidFill>
                <a:latin typeface="Courier" charset="0"/>
                <a:cs typeface="Courier" charset="0"/>
                <a:sym typeface="Courier" charset="0"/>
              </a:rPr>
              <a:t>console</a:t>
            </a:r>
            <a:r>
              <a:rPr lang="en-US" b="1" dirty="0" err="1">
                <a:solidFill>
                  <a:srgbClr val="000000"/>
                </a:solidFill>
                <a:latin typeface="Courier" charset="0"/>
                <a:cs typeface="Courier" charset="0"/>
                <a:sym typeface="Courier" charset="0"/>
              </a:rPr>
              <a:t>.</a:t>
            </a:r>
            <a:r>
              <a:rPr lang="en-US" dirty="0" err="1">
                <a:solidFill>
                  <a:srgbClr val="000000"/>
                </a:solidFill>
                <a:latin typeface="Courier" charset="0"/>
                <a:cs typeface="Courier" charset="0"/>
                <a:sym typeface="Courier" charset="0"/>
              </a:rPr>
              <a:t>log</a:t>
            </a:r>
            <a:endParaRPr lang="en-US" sz="1800" dirty="0">
              <a:solidFill>
                <a:srgbClr val="000000"/>
              </a:solidFill>
            </a:endParaRPr>
          </a:p>
        </p:txBody>
      </p:sp>
      <p:sp>
        <p:nvSpPr>
          <p:cNvPr id="6155" name="Rectangle 11"/>
          <p:cNvSpPr>
            <a:spLocks/>
          </p:cNvSpPr>
          <p:nvPr/>
        </p:nvSpPr>
        <p:spPr bwMode="auto">
          <a:xfrm>
            <a:off x="12028488" y="13036550"/>
            <a:ext cx="3079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0E59D2FA-E7A7-C345-AB57-8CA1D23259DB}" type="slidenum">
              <a:rPr lang="en-US" sz="2400"/>
              <a:pPr/>
              <a:t>3</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1" fill="hold" grpId="0" nodeType="clickEffect">
                                  <p:stCondLst>
                                    <p:cond delay="0"/>
                                  </p:stCondLst>
                                  <p:childTnLst>
                                    <p:set>
                                      <p:cBhvr>
                                        <p:cTn id="6" dur="1" fill="hold">
                                          <p:stCondLst>
                                            <p:cond delay="0"/>
                                          </p:stCondLst>
                                        </p:cTn>
                                        <p:tgtEl>
                                          <p:spTgt spid="6149"/>
                                        </p:tgtEl>
                                        <p:attrNameLst>
                                          <p:attrName>style.visibility</p:attrName>
                                        </p:attrNameLst>
                                      </p:cBhvr>
                                      <p:to>
                                        <p:strVal val="visible"/>
                                      </p:to>
                                    </p:set>
                                    <p:anim calcmode="lin" valueType="num">
                                      <p:cBhvr additive="base">
                                        <p:cTn id="7" dur="500" fill="hold"/>
                                        <p:tgtEl>
                                          <p:spTgt spid="6149"/>
                                        </p:tgtEl>
                                        <p:attrNameLst>
                                          <p:attrName>ppt_x</p:attrName>
                                        </p:attrNameLst>
                                      </p:cBhvr>
                                      <p:tavLst>
                                        <p:tav tm="0">
                                          <p:val>
                                            <p:strVal val="#ppt_x"/>
                                          </p:val>
                                        </p:tav>
                                        <p:tav tm="100000">
                                          <p:val>
                                            <p:strVal val="#ppt_x"/>
                                          </p:val>
                                        </p:tav>
                                      </p:tavLst>
                                    </p:anim>
                                    <p:anim calcmode="lin" valueType="num">
                                      <p:cBhvr additive="base">
                                        <p:cTn id="8" dur="500" fill="hold"/>
                                        <p:tgtEl>
                                          <p:spTgt spid="6149"/>
                                        </p:tgtEl>
                                        <p:attrNameLst>
                                          <p:attrName>ppt_y</p:attrName>
                                        </p:attrNameLst>
                                      </p:cBhvr>
                                      <p:tavLst>
                                        <p:tav tm="0">
                                          <p:val>
                                            <p:strVal val="0-#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1" fill="hold" grpId="0" nodeType="clickEffect">
                                  <p:stCondLst>
                                    <p:cond delay="0"/>
                                  </p:stCondLst>
                                  <p:childTnLst>
                                    <p:set>
                                      <p:cBhvr>
                                        <p:cTn id="12" dur="1" fill="hold">
                                          <p:stCondLst>
                                            <p:cond delay="0"/>
                                          </p:stCondLst>
                                        </p:cTn>
                                        <p:tgtEl>
                                          <p:spTgt spid="6153"/>
                                        </p:tgtEl>
                                        <p:attrNameLst>
                                          <p:attrName>style.visibility</p:attrName>
                                        </p:attrNameLst>
                                      </p:cBhvr>
                                      <p:to>
                                        <p:strVal val="visible"/>
                                      </p:to>
                                    </p:set>
                                    <p:anim calcmode="lin" valueType="num">
                                      <p:cBhvr additive="base">
                                        <p:cTn id="13" dur="500" fill="hold"/>
                                        <p:tgtEl>
                                          <p:spTgt spid="6153"/>
                                        </p:tgtEl>
                                        <p:attrNameLst>
                                          <p:attrName>ppt_x</p:attrName>
                                        </p:attrNameLst>
                                      </p:cBhvr>
                                      <p:tavLst>
                                        <p:tav tm="0">
                                          <p:val>
                                            <p:strVal val="#ppt_x"/>
                                          </p:val>
                                        </p:tav>
                                        <p:tav tm="100000">
                                          <p:val>
                                            <p:strVal val="#ppt_x"/>
                                          </p:val>
                                        </p:tav>
                                      </p:tavLst>
                                    </p:anim>
                                    <p:anim calcmode="lin" valueType="num">
                                      <p:cBhvr additive="base">
                                        <p:cTn id="14" dur="500" fill="hold"/>
                                        <p:tgtEl>
                                          <p:spTgt spid="6153"/>
                                        </p:tgtEl>
                                        <p:attrNameLst>
                                          <p:attrName>ppt_y</p:attrName>
                                        </p:attrNameLst>
                                      </p:cBhvr>
                                      <p:tavLst>
                                        <p:tav tm="0">
                                          <p:val>
                                            <p:strVal val="0-#ppt_h/2"/>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1" fill="hold" grpId="0" nodeType="clickEffect">
                                  <p:stCondLst>
                                    <p:cond delay="0"/>
                                  </p:stCondLst>
                                  <p:childTnLst>
                                    <p:set>
                                      <p:cBhvr>
                                        <p:cTn id="18" dur="1" fill="hold">
                                          <p:stCondLst>
                                            <p:cond delay="0"/>
                                          </p:stCondLst>
                                        </p:cTn>
                                        <p:tgtEl>
                                          <p:spTgt spid="6150"/>
                                        </p:tgtEl>
                                        <p:attrNameLst>
                                          <p:attrName>style.visibility</p:attrName>
                                        </p:attrNameLst>
                                      </p:cBhvr>
                                      <p:to>
                                        <p:strVal val="visible"/>
                                      </p:to>
                                    </p:set>
                                    <p:anim calcmode="lin" valueType="num">
                                      <p:cBhvr additive="base">
                                        <p:cTn id="19" dur="500" fill="hold"/>
                                        <p:tgtEl>
                                          <p:spTgt spid="6150"/>
                                        </p:tgtEl>
                                        <p:attrNameLst>
                                          <p:attrName>ppt_x</p:attrName>
                                        </p:attrNameLst>
                                      </p:cBhvr>
                                      <p:tavLst>
                                        <p:tav tm="0">
                                          <p:val>
                                            <p:strVal val="#ppt_x"/>
                                          </p:val>
                                        </p:tav>
                                        <p:tav tm="100000">
                                          <p:val>
                                            <p:strVal val="#ppt_x"/>
                                          </p:val>
                                        </p:tav>
                                      </p:tavLst>
                                    </p:anim>
                                    <p:anim calcmode="lin" valueType="num">
                                      <p:cBhvr additive="base">
                                        <p:cTn id="20" dur="500" fill="hold"/>
                                        <p:tgtEl>
                                          <p:spTgt spid="6150"/>
                                        </p:tgtEl>
                                        <p:attrNameLst>
                                          <p:attrName>ppt_y</p:attrName>
                                        </p:attrNameLst>
                                      </p:cBhvr>
                                      <p:tavLst>
                                        <p:tav tm="0">
                                          <p:val>
                                            <p:strVal val="0-#ppt_h/2"/>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9" presetClass="exit" presetSubtype="0" fill="hold" grpId="1" nodeType="clickEffect">
                                  <p:stCondLst>
                                    <p:cond delay="0"/>
                                  </p:stCondLst>
                                  <p:childTnLst>
                                    <p:animEffect transition="out" filter="dissolve">
                                      <p:cBhvr>
                                        <p:cTn id="24" dur="500"/>
                                        <p:tgtEl>
                                          <p:spTgt spid="6153"/>
                                        </p:tgtEl>
                                      </p:cBhvr>
                                    </p:animEffect>
                                    <p:set>
                                      <p:cBhvr>
                                        <p:cTn id="25" dur="1" fill="hold">
                                          <p:stCondLst>
                                            <p:cond delay="499"/>
                                          </p:stCondLst>
                                        </p:cTn>
                                        <p:tgtEl>
                                          <p:spTgt spid="6153"/>
                                        </p:tgtEl>
                                        <p:attrNameLst>
                                          <p:attrName>style.visibility</p:attrName>
                                        </p:attrNameLst>
                                      </p:cBhvr>
                                      <p:to>
                                        <p:strVal val="hidden"/>
                                      </p:to>
                                    </p:set>
                                  </p:childTnLst>
                                </p:cTn>
                              </p:par>
                            </p:childTnLst>
                          </p:cTn>
                        </p:par>
                      </p:childTnLst>
                    </p:cTn>
                  </p:par>
                  <p:par>
                    <p:cTn id="26" fill="hold">
                      <p:stCondLst>
                        <p:cond delay="indefinite"/>
                      </p:stCondLst>
                      <p:childTnLst>
                        <p:par>
                          <p:cTn id="27" fill="hold">
                            <p:stCondLst>
                              <p:cond delay="0"/>
                            </p:stCondLst>
                            <p:childTnLst>
                              <p:par>
                                <p:cTn id="28" presetID="9" presetClass="exit" presetSubtype="0" fill="hold" grpId="1" nodeType="clickEffect">
                                  <p:stCondLst>
                                    <p:cond delay="0"/>
                                  </p:stCondLst>
                                  <p:childTnLst>
                                    <p:animEffect transition="out" filter="dissolve">
                                      <p:cBhvr>
                                        <p:cTn id="29" dur="500"/>
                                        <p:tgtEl>
                                          <p:spTgt spid="6149"/>
                                        </p:tgtEl>
                                      </p:cBhvr>
                                    </p:animEffect>
                                    <p:set>
                                      <p:cBhvr>
                                        <p:cTn id="30" dur="1" fill="hold">
                                          <p:stCondLst>
                                            <p:cond delay="499"/>
                                          </p:stCondLst>
                                        </p:cTn>
                                        <p:tgtEl>
                                          <p:spTgt spid="6149"/>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0" presetClass="path" presetSubtype="0" accel="50000" decel="50000" fill="hold" grpId="2" nodeType="clickEffect">
                                  <p:stCondLst>
                                    <p:cond delay="0"/>
                                  </p:stCondLst>
                                  <p:childTnLst>
                                    <p:animMotion origin="layout" path="M 0.00592 0.0022 L -0.26817 0.0044 " pathEditMode="relative" rAng="0" ptsTypes="AA">
                                      <p:cBhvr>
                                        <p:cTn id="34" dur="2000" fill="hold"/>
                                        <p:tgtEl>
                                          <p:spTgt spid="6150"/>
                                        </p:tgtEl>
                                        <p:attrNameLst>
                                          <p:attrName>ppt_x</p:attrName>
                                          <p:attrName>ppt_y</p:attrName>
                                        </p:attrNameLst>
                                      </p:cBhvr>
                                      <p:rCtr x="-13704" y="104"/>
                                    </p:animMotion>
                                  </p:childTnLst>
                                </p:cTn>
                              </p:par>
                            </p:childTnLst>
                          </p:cTn>
                        </p:par>
                      </p:childTnLst>
                    </p:cTn>
                  </p:par>
                  <p:par>
                    <p:cTn id="35" fill="hold">
                      <p:stCondLst>
                        <p:cond delay="indefinite"/>
                      </p:stCondLst>
                      <p:childTnLst>
                        <p:par>
                          <p:cTn id="36" fill="hold">
                            <p:stCondLst>
                              <p:cond delay="0"/>
                            </p:stCondLst>
                            <p:childTnLst>
                              <p:par>
                                <p:cTn id="37" presetID="2" presetClass="entr" presetSubtype="1" fill="hold" grpId="0" nodeType="clickEffect">
                                  <p:stCondLst>
                                    <p:cond delay="0"/>
                                  </p:stCondLst>
                                  <p:childTnLst>
                                    <p:set>
                                      <p:cBhvr>
                                        <p:cTn id="38" dur="1" fill="hold">
                                          <p:stCondLst>
                                            <p:cond delay="0"/>
                                          </p:stCondLst>
                                        </p:cTn>
                                        <p:tgtEl>
                                          <p:spTgt spid="6154"/>
                                        </p:tgtEl>
                                        <p:attrNameLst>
                                          <p:attrName>style.visibility</p:attrName>
                                        </p:attrNameLst>
                                      </p:cBhvr>
                                      <p:to>
                                        <p:strVal val="visible"/>
                                      </p:to>
                                    </p:set>
                                    <p:anim calcmode="lin" valueType="num">
                                      <p:cBhvr additive="base">
                                        <p:cTn id="39" dur="500" fill="hold"/>
                                        <p:tgtEl>
                                          <p:spTgt spid="6154"/>
                                        </p:tgtEl>
                                        <p:attrNameLst>
                                          <p:attrName>ppt_x</p:attrName>
                                        </p:attrNameLst>
                                      </p:cBhvr>
                                      <p:tavLst>
                                        <p:tav tm="0">
                                          <p:val>
                                            <p:strVal val="#ppt_x"/>
                                          </p:val>
                                        </p:tav>
                                        <p:tav tm="100000">
                                          <p:val>
                                            <p:strVal val="#ppt_x"/>
                                          </p:val>
                                        </p:tav>
                                      </p:tavLst>
                                    </p:anim>
                                    <p:anim calcmode="lin" valueType="num">
                                      <p:cBhvr additive="base">
                                        <p:cTn id="40" dur="500" fill="hold"/>
                                        <p:tgtEl>
                                          <p:spTgt spid="6154"/>
                                        </p:tgtEl>
                                        <p:attrNameLst>
                                          <p:attrName>ppt_y</p:attrName>
                                        </p:attrNameLst>
                                      </p:cBhvr>
                                      <p:tavLst>
                                        <p:tav tm="0">
                                          <p:val>
                                            <p:strVal val="0-#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9" presetClass="exit" presetSubtype="0" fill="hold" grpId="1" nodeType="clickEffect">
                                  <p:stCondLst>
                                    <p:cond delay="0"/>
                                  </p:stCondLst>
                                  <p:childTnLst>
                                    <p:animEffect transition="out" filter="dissolve">
                                      <p:cBhvr>
                                        <p:cTn id="44" dur="500"/>
                                        <p:tgtEl>
                                          <p:spTgt spid="6154"/>
                                        </p:tgtEl>
                                      </p:cBhvr>
                                    </p:animEffect>
                                    <p:set>
                                      <p:cBhvr>
                                        <p:cTn id="45" dur="1" fill="hold">
                                          <p:stCondLst>
                                            <p:cond delay="499"/>
                                          </p:stCondLst>
                                        </p:cTn>
                                        <p:tgtEl>
                                          <p:spTgt spid="6154"/>
                                        </p:tgtEl>
                                        <p:attrNameLst>
                                          <p:attrName>style.visibility</p:attrName>
                                        </p:attrNameLst>
                                      </p:cBhvr>
                                      <p:to>
                                        <p:strVal val="hidden"/>
                                      </p:to>
                                    </p:set>
                                  </p:childTnLst>
                                </p:cTn>
                              </p:par>
                            </p:childTnLst>
                          </p:cTn>
                        </p:par>
                      </p:childTnLst>
                    </p:cTn>
                  </p:par>
                  <p:par>
                    <p:cTn id="46" fill="hold">
                      <p:stCondLst>
                        <p:cond delay="indefinite"/>
                      </p:stCondLst>
                      <p:childTnLst>
                        <p:par>
                          <p:cTn id="47" fill="hold">
                            <p:stCondLst>
                              <p:cond delay="0"/>
                            </p:stCondLst>
                            <p:childTnLst>
                              <p:par>
                                <p:cTn id="48" presetID="9" presetClass="exit" presetSubtype="0" fill="hold" grpId="1" nodeType="clickEffect">
                                  <p:stCondLst>
                                    <p:cond delay="0"/>
                                  </p:stCondLst>
                                  <p:childTnLst>
                                    <p:animEffect transition="out" filter="dissolve">
                                      <p:cBhvr>
                                        <p:cTn id="49" dur="500"/>
                                        <p:tgtEl>
                                          <p:spTgt spid="6150"/>
                                        </p:tgtEl>
                                      </p:cBhvr>
                                    </p:animEffect>
                                    <p:set>
                                      <p:cBhvr>
                                        <p:cTn id="50" dur="1" fill="hold">
                                          <p:stCondLst>
                                            <p:cond delay="499"/>
                                          </p:stCondLst>
                                        </p:cTn>
                                        <p:tgtEl>
                                          <p:spTgt spid="615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9" grpId="0" autoUpdateAnimBg="0"/>
      <p:bldP spid="6149" grpId="1" autoUpdateAnimBg="0"/>
      <p:bldP spid="6150" grpId="0" autoUpdateAnimBg="0"/>
      <p:bldP spid="6150" grpId="1" autoUpdateAnimBg="0"/>
      <p:bldP spid="6150" grpId="2"/>
      <p:bldP spid="6153" grpId="0" autoUpdateAnimBg="0"/>
      <p:bldP spid="6153" grpId="1" autoUpdateAnimBg="0"/>
      <p:bldP spid="6154" grpId="0" autoUpdateAnimBg="0"/>
      <p:bldP spid="6154" grpId="1" autoUpdateAnimBg="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1"/>
          <p:cNvSpPr>
            <a:spLocks noChangeArrowheads="1"/>
          </p:cNvSpPr>
          <p:nvPr>
            <p:ph type="title"/>
          </p:nvPr>
        </p:nvSpPr>
        <p:spPr/>
        <p:txBody>
          <a:bodyPr/>
          <a:lstStyle/>
          <a:p>
            <a:r>
              <a:rPr lang="en-US"/>
              <a:t>Thanks :)</a:t>
            </a:r>
            <a:endParaRPr lang="en-US" sz="1800">
              <a:solidFill>
                <a:srgbClr val="000000"/>
              </a:solidFill>
            </a:endParaRPr>
          </a:p>
        </p:txBody>
      </p:sp>
      <p:sp>
        <p:nvSpPr>
          <p:cNvPr id="48130" name="Rectangle 2"/>
          <p:cNvSpPr>
            <a:spLocks noChangeArrowheads="1"/>
          </p:cNvSpPr>
          <p:nvPr>
            <p:ph type="body" idx="1"/>
          </p:nvPr>
        </p:nvSpPr>
        <p:spPr>
          <a:xfrm>
            <a:off x="3548063" y="4208463"/>
            <a:ext cx="17287875" cy="8858250"/>
          </a:xfrm>
        </p:spPr>
        <p:txBody>
          <a:bodyPr anchor="t"/>
          <a:lstStyle/>
          <a:p>
            <a:r>
              <a:rPr lang="en-US" u="sng">
                <a:hlinkClick r:id="rId2"/>
              </a:rPr>
              <a:t>https://github.com/paulinfrancis (code &amp; slides)</a:t>
            </a:r>
            <a:endParaRPr lang="en-US"/>
          </a:p>
          <a:p>
            <a:r>
              <a:rPr lang="en-US" u="sng">
                <a:hlinkClick r:id="rId3"/>
              </a:rPr>
              <a:t>You Don't Know JS: Async &amp; Performance (book)</a:t>
            </a:r>
            <a:endParaRPr lang="en-US"/>
          </a:p>
          <a:p>
            <a:r>
              <a:rPr lang="en-US" u="sng">
                <a:hlinkClick r:id="rId4"/>
              </a:rPr>
              <a:t>ES6 In Depth: Generators (Mozilla)</a:t>
            </a:r>
            <a:endParaRPr lang="en-US"/>
          </a:p>
          <a:p>
            <a:r>
              <a:rPr lang="en-US" u="sng">
                <a:hlinkClick r:id="rId5"/>
              </a:rPr>
              <a:t>http://davidwalsh.name/es6-generators</a:t>
            </a:r>
            <a:endParaRPr lang="en-US" sz="1800">
              <a:solidFill>
                <a:srgbClr val="000000"/>
              </a:solidFill>
            </a:endParaRPr>
          </a:p>
        </p:txBody>
      </p:sp>
      <p:sp>
        <p:nvSpPr>
          <p:cNvPr id="48131" name="Rectangle 3"/>
          <p:cNvSpPr>
            <a:spLocks/>
          </p:cNvSpPr>
          <p:nvPr/>
        </p:nvSpPr>
        <p:spPr bwMode="auto">
          <a:xfrm>
            <a:off x="11952288" y="13036550"/>
            <a:ext cx="4603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4DA1E7B5-4AA3-F543-88B2-EBBDE6ED2E8F}" type="slidenum">
              <a:rPr lang="en-US" sz="2400"/>
              <a:pPr/>
              <a:t>30</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193" name="Rectangle 1"/>
          <p:cNvSpPr>
            <a:spLocks noChangeArrowheads="1"/>
          </p:cNvSpPr>
          <p:nvPr>
            <p:ph type="title"/>
          </p:nvPr>
        </p:nvSpPr>
        <p:spPr/>
        <p:txBody>
          <a:bodyPr/>
          <a:lstStyle/>
          <a:p>
            <a:r>
              <a:rPr lang="en-US"/>
              <a:t>Problems With Callbacks</a:t>
            </a:r>
            <a:endParaRPr lang="en-US" sz="1800">
              <a:solidFill>
                <a:srgbClr val="000000"/>
              </a:solidFill>
            </a:endParaRPr>
          </a:p>
        </p:txBody>
      </p:sp>
      <p:sp>
        <p:nvSpPr>
          <p:cNvPr id="8194" name="Rectangle 2"/>
          <p:cNvSpPr>
            <a:spLocks noChangeArrowheads="1"/>
          </p:cNvSpPr>
          <p:nvPr>
            <p:ph type="body" idx="1"/>
          </p:nvPr>
        </p:nvSpPr>
        <p:spPr>
          <a:xfrm>
            <a:off x="3103563" y="4310063"/>
            <a:ext cx="19869150" cy="8858250"/>
          </a:xfrm>
        </p:spPr>
        <p:txBody>
          <a:bodyPr anchor="t"/>
          <a:lstStyle/>
          <a:p>
            <a:r>
              <a:rPr lang="en-US"/>
              <a:t>Only one interested party can </a:t>
            </a:r>
            <a:r>
              <a:rPr lang="ja-JP" altLang="en-US">
                <a:latin typeface="Arial"/>
              </a:rPr>
              <a:t>“</a:t>
            </a:r>
            <a:r>
              <a:rPr lang="en-US"/>
              <a:t>listen</a:t>
            </a:r>
            <a:r>
              <a:rPr lang="ja-JP" altLang="en-US">
                <a:latin typeface="Arial"/>
              </a:rPr>
              <a:t>”</a:t>
            </a:r>
            <a:endParaRPr lang="en-US"/>
          </a:p>
          <a:p>
            <a:r>
              <a:rPr lang="en-US"/>
              <a:t>Pass responsibility to third party for running the callback(s)</a:t>
            </a:r>
          </a:p>
          <a:p>
            <a:r>
              <a:rPr lang="en-US"/>
              <a:t>Optional (if at all) error callbacks</a:t>
            </a:r>
          </a:p>
          <a:p>
            <a:r>
              <a:rPr lang="en-US"/>
              <a:t>Our brains read sequentially</a:t>
            </a:r>
            <a:endParaRPr lang="en-US" sz="1800">
              <a:solidFill>
                <a:srgbClr val="000000"/>
              </a:solidFill>
            </a:endParaRPr>
          </a:p>
        </p:txBody>
      </p:sp>
      <p:sp>
        <p:nvSpPr>
          <p:cNvPr id="8195" name="Rectangle 3"/>
          <p:cNvSpPr>
            <a:spLocks/>
          </p:cNvSpPr>
          <p:nvPr/>
        </p:nvSpPr>
        <p:spPr bwMode="auto">
          <a:xfrm>
            <a:off x="12028488" y="13036550"/>
            <a:ext cx="3079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8D9B2988-EF14-4040-B632-A98102B7FA2F}" type="slidenum">
              <a:rPr lang="en-US" sz="2400"/>
              <a:pPr/>
              <a:t>4</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194">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8194">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8194">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819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4" grpId="0" build="p" bldLvl="5" autoUpdateAnimBg="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1"/>
          <p:cNvSpPr>
            <a:spLocks noChangeArrowheads="1"/>
          </p:cNvSpPr>
          <p:nvPr>
            <p:ph type="title"/>
          </p:nvPr>
        </p:nvSpPr>
        <p:spPr/>
        <p:txBody>
          <a:bodyPr/>
          <a:lstStyle/>
          <a:p>
            <a:r>
              <a:rPr lang="en-US"/>
              <a:t>Callback nesting</a:t>
            </a:r>
            <a:endParaRPr lang="en-US" sz="1800">
              <a:solidFill>
                <a:srgbClr val="000000"/>
              </a:solidFill>
            </a:endParaRPr>
          </a:p>
        </p:txBody>
      </p:sp>
      <p:sp>
        <p:nvSpPr>
          <p:cNvPr id="10242" name="Rectangle 2"/>
          <p:cNvSpPr>
            <a:spLocks/>
          </p:cNvSpPr>
          <p:nvPr/>
        </p:nvSpPr>
        <p:spPr bwMode="auto">
          <a:xfrm>
            <a:off x="5503863" y="2989263"/>
            <a:ext cx="13374687" cy="1055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71437" tIns="71437" rIns="71437" bIns="71437" anchor="ctr">
            <a:spAutoFit/>
          </a:bodyPr>
          <a:lstStyle/>
          <a:p>
            <a:pPr algn="l" defTabSz="457200"/>
            <a:r>
              <a:rPr lang="en-US" sz="2800">
                <a:solidFill>
                  <a:srgbClr val="000000"/>
                </a:solidFill>
                <a:latin typeface="Courier" charset="0"/>
                <a:cs typeface="Courier" charset="0"/>
                <a:sym typeface="Courier" charset="0"/>
              </a:rPr>
              <a:t>	</a:t>
            </a:r>
            <a:r>
              <a:rPr lang="en-US" sz="2800" b="1">
                <a:solidFill>
                  <a:srgbClr val="295E99"/>
                </a:solidFill>
                <a:latin typeface="Courier" charset="0"/>
                <a:cs typeface="Courier" charset="0"/>
                <a:sym typeface="Courier" charset="0"/>
              </a:rPr>
              <a:t>function</a:t>
            </a:r>
            <a:r>
              <a:rPr lang="en-US" sz="2800">
                <a:solidFill>
                  <a:srgbClr val="000000"/>
                </a:solidFill>
                <a:latin typeface="Courier" charset="0"/>
                <a:cs typeface="Courier" charset="0"/>
                <a:sym typeface="Courier" charset="0"/>
              </a:rPr>
              <a:t> myAsyncFunc</a:t>
            </a:r>
            <a:r>
              <a:rPr lang="en-US" sz="2800" b="1">
                <a:solidFill>
                  <a:srgbClr val="000000"/>
                </a:solidFill>
                <a:latin typeface="Courier" charset="0"/>
                <a:cs typeface="Courier" charset="0"/>
                <a:sym typeface="Courier" charset="0"/>
              </a:rPr>
              <a:t>(</a:t>
            </a:r>
            <a:r>
              <a:rPr lang="en-US" sz="2800">
                <a:solidFill>
                  <a:srgbClr val="000000"/>
                </a:solidFill>
                <a:latin typeface="Courier" charset="0"/>
                <a:cs typeface="Courier" charset="0"/>
                <a:sym typeface="Courier" charset="0"/>
              </a:rPr>
              <a:t>doneCallback</a:t>
            </a:r>
            <a:r>
              <a:rPr lang="en-US" sz="2800" b="1">
                <a:solidFill>
                  <a:srgbClr val="000000"/>
                </a:solidFill>
                <a:latin typeface="Courier" charset="0"/>
                <a:cs typeface="Courier" charset="0"/>
                <a:sym typeface="Courier" charset="0"/>
              </a:rPr>
              <a:t>){</a:t>
            </a:r>
            <a:endParaRPr lang="en-US" sz="2800">
              <a:solidFill>
                <a:srgbClr val="000000"/>
              </a:solidFill>
              <a:latin typeface="Courier" charset="0"/>
              <a:cs typeface="Courier" charset="0"/>
              <a:sym typeface="Courier" charset="0"/>
            </a:endParaRPr>
          </a:p>
          <a:p>
            <a:pPr algn="l" defTabSz="457200"/>
            <a:r>
              <a:rPr lang="en-US" sz="2800">
                <a:solidFill>
                  <a:srgbClr val="000000"/>
                </a:solidFill>
                <a:latin typeface="Courier" charset="0"/>
                <a:cs typeface="Courier" charset="0"/>
                <a:sym typeface="Courier" charset="0"/>
              </a:rPr>
              <a:t>		fooAsyncFunc</a:t>
            </a:r>
            <a:r>
              <a:rPr lang="en-US" sz="2800" b="1">
                <a:solidFill>
                  <a:srgbClr val="000000"/>
                </a:solidFill>
                <a:latin typeface="Courier" charset="0"/>
                <a:cs typeface="Courier" charset="0"/>
                <a:sym typeface="Courier" charset="0"/>
              </a:rPr>
              <a:t>(</a:t>
            </a:r>
            <a:r>
              <a:rPr lang="en-US" sz="2800" b="1">
                <a:solidFill>
                  <a:srgbClr val="295E99"/>
                </a:solidFill>
                <a:latin typeface="Courier" charset="0"/>
                <a:cs typeface="Courier" charset="0"/>
                <a:sym typeface="Courier" charset="0"/>
              </a:rPr>
              <a:t>function</a:t>
            </a:r>
            <a:r>
              <a:rPr lang="en-US" sz="2800" b="1">
                <a:solidFill>
                  <a:srgbClr val="000000"/>
                </a:solidFill>
                <a:latin typeface="Courier" charset="0"/>
                <a:cs typeface="Courier" charset="0"/>
                <a:sym typeface="Courier" charset="0"/>
              </a:rPr>
              <a:t>(</a:t>
            </a:r>
            <a:r>
              <a:rPr lang="en-US" sz="2800">
                <a:solidFill>
                  <a:srgbClr val="000000"/>
                </a:solidFill>
                <a:latin typeface="Courier" charset="0"/>
                <a:cs typeface="Courier" charset="0"/>
                <a:sym typeface="Courier" charset="0"/>
              </a:rPr>
              <a:t>fooResult</a:t>
            </a:r>
            <a:r>
              <a:rPr lang="en-US" sz="2800" b="1">
                <a:solidFill>
                  <a:srgbClr val="000000"/>
                </a:solidFill>
                <a:latin typeface="Courier" charset="0"/>
                <a:cs typeface="Courier" charset="0"/>
                <a:sym typeface="Courier" charset="0"/>
              </a:rPr>
              <a:t>){</a:t>
            </a:r>
            <a:endParaRPr lang="en-US" sz="2800">
              <a:solidFill>
                <a:srgbClr val="000000"/>
              </a:solidFill>
              <a:latin typeface="Courier" charset="0"/>
              <a:cs typeface="Courier" charset="0"/>
              <a:sym typeface="Courier" charset="0"/>
            </a:endParaRPr>
          </a:p>
          <a:p>
            <a:pPr algn="l" defTabSz="457200"/>
            <a:r>
              <a:rPr lang="en-US" sz="2800">
                <a:solidFill>
                  <a:srgbClr val="000000"/>
                </a:solidFill>
                <a:latin typeface="Courier" charset="0"/>
                <a:cs typeface="Courier" charset="0"/>
                <a:sym typeface="Courier" charset="0"/>
              </a:rPr>
              <a:t>			barAsyncFunc</a:t>
            </a:r>
            <a:r>
              <a:rPr lang="en-US" sz="2800" b="1">
                <a:solidFill>
                  <a:srgbClr val="000000"/>
                </a:solidFill>
                <a:latin typeface="Courier" charset="0"/>
                <a:cs typeface="Courier" charset="0"/>
                <a:sym typeface="Courier" charset="0"/>
              </a:rPr>
              <a:t>(</a:t>
            </a:r>
            <a:r>
              <a:rPr lang="en-US" sz="2800">
                <a:solidFill>
                  <a:srgbClr val="000000"/>
                </a:solidFill>
                <a:latin typeface="Courier" charset="0"/>
                <a:cs typeface="Courier" charset="0"/>
                <a:sym typeface="Courier" charset="0"/>
              </a:rPr>
              <a:t>fooResult</a:t>
            </a:r>
            <a:r>
              <a:rPr lang="en-US" sz="2800" b="1">
                <a:solidFill>
                  <a:srgbClr val="000000"/>
                </a:solidFill>
                <a:latin typeface="Courier" charset="0"/>
                <a:cs typeface="Courier" charset="0"/>
                <a:sym typeface="Courier" charset="0"/>
              </a:rPr>
              <a:t>,</a:t>
            </a:r>
            <a:r>
              <a:rPr lang="en-US" sz="2800">
                <a:solidFill>
                  <a:srgbClr val="000000"/>
                </a:solidFill>
                <a:latin typeface="Courier" charset="0"/>
                <a:cs typeface="Courier" charset="0"/>
                <a:sym typeface="Courier" charset="0"/>
              </a:rPr>
              <a:t> </a:t>
            </a:r>
            <a:r>
              <a:rPr lang="en-US" sz="2800" b="1">
                <a:solidFill>
                  <a:srgbClr val="295E99"/>
                </a:solidFill>
                <a:latin typeface="Courier" charset="0"/>
                <a:cs typeface="Courier" charset="0"/>
                <a:sym typeface="Courier" charset="0"/>
              </a:rPr>
              <a:t>function</a:t>
            </a:r>
            <a:r>
              <a:rPr lang="en-US" sz="2800" b="1">
                <a:solidFill>
                  <a:srgbClr val="000000"/>
                </a:solidFill>
                <a:latin typeface="Courier" charset="0"/>
                <a:cs typeface="Courier" charset="0"/>
                <a:sym typeface="Courier" charset="0"/>
              </a:rPr>
              <a:t>(</a:t>
            </a:r>
            <a:r>
              <a:rPr lang="en-US" sz="2800">
                <a:solidFill>
                  <a:srgbClr val="000000"/>
                </a:solidFill>
                <a:latin typeface="Courier" charset="0"/>
                <a:cs typeface="Courier" charset="0"/>
                <a:sym typeface="Courier" charset="0"/>
              </a:rPr>
              <a:t>barResult</a:t>
            </a:r>
            <a:r>
              <a:rPr lang="en-US" sz="2800" b="1">
                <a:solidFill>
                  <a:srgbClr val="000000"/>
                </a:solidFill>
                <a:latin typeface="Courier" charset="0"/>
                <a:cs typeface="Courier" charset="0"/>
                <a:sym typeface="Courier" charset="0"/>
              </a:rPr>
              <a:t>){</a:t>
            </a:r>
            <a:endParaRPr lang="en-US" sz="2800">
              <a:solidFill>
                <a:srgbClr val="000000"/>
              </a:solidFill>
              <a:latin typeface="Courier" charset="0"/>
              <a:cs typeface="Courier" charset="0"/>
              <a:sym typeface="Courier" charset="0"/>
            </a:endParaRPr>
          </a:p>
          <a:p>
            <a:pPr algn="l" defTabSz="457200"/>
            <a:r>
              <a:rPr lang="en-US" sz="2800">
                <a:solidFill>
                  <a:srgbClr val="000000"/>
                </a:solidFill>
                <a:latin typeface="Courier" charset="0"/>
                <a:cs typeface="Courier" charset="0"/>
                <a:sym typeface="Courier" charset="0"/>
              </a:rPr>
              <a:t>				bazAyncFunc</a:t>
            </a:r>
            <a:r>
              <a:rPr lang="en-US" sz="2800" b="1">
                <a:solidFill>
                  <a:srgbClr val="000000"/>
                </a:solidFill>
                <a:latin typeface="Courier" charset="0"/>
                <a:cs typeface="Courier" charset="0"/>
                <a:sym typeface="Courier" charset="0"/>
              </a:rPr>
              <a:t>(</a:t>
            </a:r>
            <a:r>
              <a:rPr lang="en-US" sz="2800">
                <a:solidFill>
                  <a:srgbClr val="000000"/>
                </a:solidFill>
                <a:latin typeface="Courier" charset="0"/>
                <a:cs typeface="Courier" charset="0"/>
                <a:sym typeface="Courier" charset="0"/>
              </a:rPr>
              <a:t>barResult</a:t>
            </a:r>
            <a:r>
              <a:rPr lang="en-US" sz="2800" b="1">
                <a:solidFill>
                  <a:srgbClr val="000000"/>
                </a:solidFill>
                <a:latin typeface="Courier" charset="0"/>
                <a:cs typeface="Courier" charset="0"/>
                <a:sym typeface="Courier" charset="0"/>
              </a:rPr>
              <a:t>,</a:t>
            </a:r>
            <a:r>
              <a:rPr lang="en-US" sz="2800">
                <a:solidFill>
                  <a:srgbClr val="000000"/>
                </a:solidFill>
                <a:latin typeface="Courier" charset="0"/>
                <a:cs typeface="Courier" charset="0"/>
                <a:sym typeface="Courier" charset="0"/>
              </a:rPr>
              <a:t> </a:t>
            </a:r>
            <a:r>
              <a:rPr lang="en-US" sz="2800" b="1">
                <a:solidFill>
                  <a:srgbClr val="295E99"/>
                </a:solidFill>
                <a:latin typeface="Courier" charset="0"/>
                <a:cs typeface="Courier" charset="0"/>
                <a:sym typeface="Courier" charset="0"/>
              </a:rPr>
              <a:t>function</a:t>
            </a:r>
            <a:r>
              <a:rPr lang="en-US" sz="2800" b="1">
                <a:solidFill>
                  <a:srgbClr val="000000"/>
                </a:solidFill>
                <a:latin typeface="Courier" charset="0"/>
                <a:cs typeface="Courier" charset="0"/>
                <a:sym typeface="Courier" charset="0"/>
              </a:rPr>
              <a:t>(</a:t>
            </a:r>
            <a:r>
              <a:rPr lang="en-US" sz="2800">
                <a:solidFill>
                  <a:srgbClr val="000000"/>
                </a:solidFill>
                <a:latin typeface="Courier" charset="0"/>
                <a:cs typeface="Courier" charset="0"/>
                <a:sym typeface="Courier" charset="0"/>
              </a:rPr>
              <a:t>bazResult</a:t>
            </a:r>
            <a:r>
              <a:rPr lang="en-US" sz="2800" b="1">
                <a:solidFill>
                  <a:srgbClr val="000000"/>
                </a:solidFill>
                <a:latin typeface="Courier" charset="0"/>
                <a:cs typeface="Courier" charset="0"/>
                <a:sym typeface="Courier" charset="0"/>
              </a:rPr>
              <a:t>){</a:t>
            </a:r>
            <a:endParaRPr lang="en-US" sz="2800">
              <a:solidFill>
                <a:srgbClr val="000000"/>
              </a:solidFill>
              <a:latin typeface="Courier" charset="0"/>
              <a:cs typeface="Courier" charset="0"/>
              <a:sym typeface="Courier" charset="0"/>
            </a:endParaRPr>
          </a:p>
          <a:p>
            <a:pPr algn="l" defTabSz="457200"/>
            <a:r>
              <a:rPr lang="en-US" sz="2800">
                <a:solidFill>
                  <a:srgbClr val="000000"/>
                </a:solidFill>
                <a:latin typeface="Courier" charset="0"/>
                <a:cs typeface="Courier" charset="0"/>
                <a:sym typeface="Courier" charset="0"/>
              </a:rPr>
              <a:t>					quxAsyncFunc</a:t>
            </a:r>
            <a:r>
              <a:rPr lang="en-US" sz="2800" b="1">
                <a:solidFill>
                  <a:srgbClr val="000000"/>
                </a:solidFill>
                <a:latin typeface="Courier" charset="0"/>
                <a:cs typeface="Courier" charset="0"/>
                <a:sym typeface="Courier" charset="0"/>
              </a:rPr>
              <a:t>(</a:t>
            </a:r>
            <a:r>
              <a:rPr lang="en-US" sz="2800">
                <a:solidFill>
                  <a:srgbClr val="000000"/>
                </a:solidFill>
                <a:latin typeface="Courier" charset="0"/>
                <a:cs typeface="Courier" charset="0"/>
                <a:sym typeface="Courier" charset="0"/>
              </a:rPr>
              <a:t>bazResult</a:t>
            </a:r>
            <a:r>
              <a:rPr lang="en-US" sz="2800" b="1">
                <a:solidFill>
                  <a:srgbClr val="000000"/>
                </a:solidFill>
                <a:latin typeface="Courier" charset="0"/>
                <a:cs typeface="Courier" charset="0"/>
                <a:sym typeface="Courier" charset="0"/>
              </a:rPr>
              <a:t>,</a:t>
            </a:r>
            <a:r>
              <a:rPr lang="en-US" sz="2800">
                <a:solidFill>
                  <a:srgbClr val="000000"/>
                </a:solidFill>
                <a:latin typeface="Courier" charset="0"/>
                <a:cs typeface="Courier" charset="0"/>
                <a:sym typeface="Courier" charset="0"/>
              </a:rPr>
              <a:t> </a:t>
            </a:r>
            <a:r>
              <a:rPr lang="en-US" sz="2800" b="1">
                <a:solidFill>
                  <a:srgbClr val="295E99"/>
                </a:solidFill>
                <a:latin typeface="Courier" charset="0"/>
                <a:cs typeface="Courier" charset="0"/>
                <a:sym typeface="Courier" charset="0"/>
              </a:rPr>
              <a:t>function</a:t>
            </a:r>
            <a:r>
              <a:rPr lang="en-US" sz="2800" b="1">
                <a:solidFill>
                  <a:srgbClr val="000000"/>
                </a:solidFill>
                <a:latin typeface="Courier" charset="0"/>
                <a:cs typeface="Courier" charset="0"/>
                <a:sym typeface="Courier" charset="0"/>
              </a:rPr>
              <a:t>(</a:t>
            </a:r>
            <a:r>
              <a:rPr lang="en-US" sz="2800">
                <a:solidFill>
                  <a:srgbClr val="000000"/>
                </a:solidFill>
                <a:latin typeface="Courier" charset="0"/>
                <a:cs typeface="Courier" charset="0"/>
                <a:sym typeface="Courier" charset="0"/>
              </a:rPr>
              <a:t>quxResult</a:t>
            </a:r>
            <a:r>
              <a:rPr lang="en-US" sz="2800" b="1">
                <a:solidFill>
                  <a:srgbClr val="000000"/>
                </a:solidFill>
                <a:latin typeface="Courier" charset="0"/>
                <a:cs typeface="Courier" charset="0"/>
                <a:sym typeface="Courier" charset="0"/>
              </a:rPr>
              <a:t>){</a:t>
            </a:r>
            <a:endParaRPr lang="en-US" sz="2800">
              <a:solidFill>
                <a:srgbClr val="000000"/>
              </a:solidFill>
              <a:latin typeface="Courier" charset="0"/>
              <a:cs typeface="Courier" charset="0"/>
              <a:sym typeface="Courier" charset="0"/>
            </a:endParaRPr>
          </a:p>
          <a:p>
            <a:pPr algn="l" defTabSz="457200"/>
            <a:r>
              <a:rPr lang="en-US" sz="2800">
                <a:solidFill>
                  <a:srgbClr val="000000"/>
                </a:solidFill>
                <a:latin typeface="Courier" charset="0"/>
                <a:cs typeface="Courier" charset="0"/>
                <a:sym typeface="Courier" charset="0"/>
              </a:rPr>
              <a:t>						</a:t>
            </a:r>
            <a:r>
              <a:rPr lang="en-US" sz="2800" b="1">
                <a:solidFill>
                  <a:srgbClr val="295E99"/>
                </a:solidFill>
                <a:latin typeface="Courier" charset="0"/>
                <a:cs typeface="Courier" charset="0"/>
                <a:sym typeface="Courier" charset="0"/>
              </a:rPr>
              <a:t>if</a:t>
            </a:r>
            <a:r>
              <a:rPr lang="en-US" sz="2800" b="1">
                <a:solidFill>
                  <a:srgbClr val="000000"/>
                </a:solidFill>
                <a:latin typeface="Courier" charset="0"/>
                <a:cs typeface="Courier" charset="0"/>
                <a:sym typeface="Courier" charset="0"/>
              </a:rPr>
              <a:t>(</a:t>
            </a:r>
            <a:r>
              <a:rPr lang="en-US" sz="2800">
                <a:solidFill>
                  <a:srgbClr val="000000"/>
                </a:solidFill>
                <a:latin typeface="Courier" charset="0"/>
                <a:cs typeface="Courier" charset="0"/>
                <a:sym typeface="Courier" charset="0"/>
              </a:rPr>
              <a:t>quxResult</a:t>
            </a:r>
            <a:r>
              <a:rPr lang="en-US" sz="2800" b="1">
                <a:solidFill>
                  <a:srgbClr val="000000"/>
                </a:solidFill>
                <a:latin typeface="Courier" charset="0"/>
                <a:cs typeface="Courier" charset="0"/>
                <a:sym typeface="Courier" charset="0"/>
              </a:rPr>
              <a:t>.</a:t>
            </a:r>
            <a:r>
              <a:rPr lang="en-US" sz="2800">
                <a:solidFill>
                  <a:srgbClr val="000000"/>
                </a:solidFill>
                <a:latin typeface="Courier" charset="0"/>
                <a:cs typeface="Courier" charset="0"/>
                <a:sym typeface="Courier" charset="0"/>
              </a:rPr>
              <a:t>foo </a:t>
            </a:r>
            <a:r>
              <a:rPr lang="en-US" sz="2800" b="1">
                <a:solidFill>
                  <a:srgbClr val="D97100"/>
                </a:solidFill>
                <a:latin typeface="Courier" charset="0"/>
                <a:cs typeface="Courier" charset="0"/>
                <a:sym typeface="Courier" charset="0"/>
              </a:rPr>
              <a:t>===</a:t>
            </a:r>
            <a:r>
              <a:rPr lang="en-US" sz="2800">
                <a:solidFill>
                  <a:srgbClr val="000000"/>
                </a:solidFill>
                <a:latin typeface="Courier" charset="0"/>
                <a:cs typeface="Courier" charset="0"/>
                <a:sym typeface="Courier" charset="0"/>
              </a:rPr>
              <a:t> </a:t>
            </a:r>
            <a:r>
              <a:rPr lang="en-US" sz="2800">
                <a:solidFill>
                  <a:srgbClr val="5EA702"/>
                </a:solidFill>
                <a:latin typeface="Courier" charset="0"/>
                <a:cs typeface="Courier" charset="0"/>
                <a:sym typeface="Courier" charset="0"/>
              </a:rPr>
              <a:t>'bar'</a:t>
            </a:r>
            <a:r>
              <a:rPr lang="en-US" sz="2800" b="1">
                <a:solidFill>
                  <a:srgbClr val="000000"/>
                </a:solidFill>
                <a:latin typeface="Courier" charset="0"/>
                <a:cs typeface="Courier" charset="0"/>
                <a:sym typeface="Courier" charset="0"/>
              </a:rPr>
              <a:t>){</a:t>
            </a:r>
            <a:endParaRPr lang="en-US" sz="2800">
              <a:solidFill>
                <a:srgbClr val="000000"/>
              </a:solidFill>
              <a:latin typeface="Courier" charset="0"/>
              <a:cs typeface="Courier" charset="0"/>
              <a:sym typeface="Courier" charset="0"/>
            </a:endParaRPr>
          </a:p>
          <a:p>
            <a:pPr algn="l" defTabSz="457200"/>
            <a:r>
              <a:rPr lang="en-US" sz="2800">
                <a:solidFill>
                  <a:srgbClr val="000000"/>
                </a:solidFill>
                <a:latin typeface="Courier" charset="0"/>
                <a:cs typeface="Courier" charset="0"/>
                <a:sym typeface="Courier" charset="0"/>
              </a:rPr>
              <a:t>							doneCallback</a:t>
            </a:r>
            <a:r>
              <a:rPr lang="en-US" sz="2800" b="1">
                <a:solidFill>
                  <a:srgbClr val="000000"/>
                </a:solidFill>
                <a:latin typeface="Courier" charset="0"/>
                <a:cs typeface="Courier" charset="0"/>
                <a:sym typeface="Courier" charset="0"/>
              </a:rPr>
              <a:t>(</a:t>
            </a:r>
            <a:r>
              <a:rPr lang="en-US" sz="2800">
                <a:solidFill>
                  <a:srgbClr val="000000"/>
                </a:solidFill>
                <a:latin typeface="Courier" charset="0"/>
                <a:cs typeface="Courier" charset="0"/>
                <a:sym typeface="Courier" charset="0"/>
              </a:rPr>
              <a:t>quxResult</a:t>
            </a:r>
            <a:r>
              <a:rPr lang="en-US" sz="2800" b="1">
                <a:solidFill>
                  <a:srgbClr val="000000"/>
                </a:solidFill>
                <a:latin typeface="Courier" charset="0"/>
                <a:cs typeface="Courier" charset="0"/>
                <a:sym typeface="Courier" charset="0"/>
              </a:rPr>
              <a:t>,</a:t>
            </a:r>
            <a:r>
              <a:rPr lang="en-US" sz="2800">
                <a:solidFill>
                  <a:srgbClr val="000000"/>
                </a:solidFill>
                <a:latin typeface="Courier" charset="0"/>
                <a:cs typeface="Courier" charset="0"/>
                <a:sym typeface="Courier" charset="0"/>
              </a:rPr>
              <a:t> fooResult</a:t>
            </a:r>
            <a:r>
              <a:rPr lang="en-US" sz="2800" b="1">
                <a:solidFill>
                  <a:srgbClr val="000000"/>
                </a:solidFill>
                <a:latin typeface="Courier" charset="0"/>
                <a:cs typeface="Courier" charset="0"/>
                <a:sym typeface="Courier" charset="0"/>
              </a:rPr>
              <a:t>);</a:t>
            </a:r>
            <a:endParaRPr lang="en-US" sz="2800">
              <a:solidFill>
                <a:srgbClr val="000000"/>
              </a:solidFill>
              <a:latin typeface="Courier" charset="0"/>
              <a:cs typeface="Courier" charset="0"/>
              <a:sym typeface="Courier" charset="0"/>
            </a:endParaRPr>
          </a:p>
          <a:p>
            <a:pPr algn="l" defTabSz="457200"/>
            <a:r>
              <a:rPr lang="en-US" sz="2800">
                <a:solidFill>
                  <a:srgbClr val="000000"/>
                </a:solidFill>
                <a:latin typeface="Courier" charset="0"/>
                <a:cs typeface="Courier" charset="0"/>
                <a:sym typeface="Courier" charset="0"/>
              </a:rPr>
              <a:t>						</a:t>
            </a:r>
            <a:r>
              <a:rPr lang="en-US" sz="2800" b="1">
                <a:solidFill>
                  <a:srgbClr val="000000"/>
                </a:solidFill>
                <a:latin typeface="Courier" charset="0"/>
                <a:cs typeface="Courier" charset="0"/>
                <a:sym typeface="Courier" charset="0"/>
              </a:rPr>
              <a:t>}</a:t>
            </a:r>
            <a:endParaRPr lang="en-US" sz="2800">
              <a:solidFill>
                <a:srgbClr val="000000"/>
              </a:solidFill>
              <a:latin typeface="Courier" charset="0"/>
              <a:cs typeface="Courier" charset="0"/>
              <a:sym typeface="Courier" charset="0"/>
            </a:endParaRPr>
          </a:p>
          <a:p>
            <a:pPr algn="l" defTabSz="457200"/>
            <a:r>
              <a:rPr lang="en-US" sz="2800">
                <a:solidFill>
                  <a:srgbClr val="000000"/>
                </a:solidFill>
                <a:latin typeface="Courier" charset="0"/>
                <a:cs typeface="Courier" charset="0"/>
                <a:sym typeface="Courier" charset="0"/>
              </a:rPr>
              <a:t>						</a:t>
            </a:r>
            <a:r>
              <a:rPr lang="en-US" sz="2800" b="1">
                <a:solidFill>
                  <a:srgbClr val="295E99"/>
                </a:solidFill>
                <a:latin typeface="Courier" charset="0"/>
                <a:cs typeface="Courier" charset="0"/>
                <a:sym typeface="Courier" charset="0"/>
              </a:rPr>
              <a:t>else</a:t>
            </a:r>
            <a:r>
              <a:rPr lang="en-US" sz="2800">
                <a:solidFill>
                  <a:srgbClr val="000000"/>
                </a:solidFill>
                <a:latin typeface="Courier" charset="0"/>
                <a:cs typeface="Courier" charset="0"/>
                <a:sym typeface="Courier" charset="0"/>
              </a:rPr>
              <a:t> </a:t>
            </a:r>
            <a:r>
              <a:rPr lang="en-US" sz="2800" b="1">
                <a:solidFill>
                  <a:srgbClr val="000000"/>
                </a:solidFill>
                <a:latin typeface="Courier" charset="0"/>
                <a:cs typeface="Courier" charset="0"/>
                <a:sym typeface="Courier" charset="0"/>
              </a:rPr>
              <a:t>{</a:t>
            </a:r>
            <a:endParaRPr lang="en-US" sz="2800">
              <a:solidFill>
                <a:srgbClr val="000000"/>
              </a:solidFill>
              <a:latin typeface="Courier" charset="0"/>
              <a:cs typeface="Courier" charset="0"/>
              <a:sym typeface="Courier" charset="0"/>
            </a:endParaRPr>
          </a:p>
          <a:p>
            <a:pPr algn="l" defTabSz="457200"/>
            <a:r>
              <a:rPr lang="en-US" sz="2800">
                <a:solidFill>
                  <a:srgbClr val="000000"/>
                </a:solidFill>
                <a:latin typeface="Courier" charset="0"/>
                <a:cs typeface="Courier" charset="0"/>
                <a:sym typeface="Courier" charset="0"/>
              </a:rPr>
              <a:t>							doneCallback</a:t>
            </a:r>
            <a:r>
              <a:rPr lang="en-US" sz="2800" b="1">
                <a:solidFill>
                  <a:srgbClr val="000000"/>
                </a:solidFill>
                <a:latin typeface="Courier" charset="0"/>
                <a:cs typeface="Courier" charset="0"/>
                <a:sym typeface="Courier" charset="0"/>
              </a:rPr>
              <a:t>(</a:t>
            </a:r>
            <a:r>
              <a:rPr lang="en-US" sz="2800">
                <a:solidFill>
                  <a:srgbClr val="000000"/>
                </a:solidFill>
                <a:latin typeface="Courier" charset="0"/>
                <a:cs typeface="Courier" charset="0"/>
                <a:sym typeface="Courier" charset="0"/>
              </a:rPr>
              <a:t>barResult</a:t>
            </a:r>
            <a:r>
              <a:rPr lang="en-US" sz="2800" b="1">
                <a:solidFill>
                  <a:srgbClr val="000000"/>
                </a:solidFill>
                <a:latin typeface="Courier" charset="0"/>
                <a:cs typeface="Courier" charset="0"/>
                <a:sym typeface="Courier" charset="0"/>
              </a:rPr>
              <a:t>,</a:t>
            </a:r>
            <a:r>
              <a:rPr lang="en-US" sz="2800">
                <a:solidFill>
                  <a:srgbClr val="000000"/>
                </a:solidFill>
                <a:latin typeface="Courier" charset="0"/>
                <a:cs typeface="Courier" charset="0"/>
                <a:sym typeface="Courier" charset="0"/>
              </a:rPr>
              <a:t> fooResult</a:t>
            </a:r>
            <a:r>
              <a:rPr lang="en-US" sz="2800" b="1">
                <a:solidFill>
                  <a:srgbClr val="000000"/>
                </a:solidFill>
                <a:latin typeface="Courier" charset="0"/>
                <a:cs typeface="Courier" charset="0"/>
                <a:sym typeface="Courier" charset="0"/>
              </a:rPr>
              <a:t>);</a:t>
            </a:r>
            <a:endParaRPr lang="en-US" sz="2800">
              <a:solidFill>
                <a:srgbClr val="000000"/>
              </a:solidFill>
              <a:latin typeface="Courier" charset="0"/>
              <a:cs typeface="Courier" charset="0"/>
              <a:sym typeface="Courier" charset="0"/>
            </a:endParaRPr>
          </a:p>
          <a:p>
            <a:pPr algn="l" defTabSz="457200"/>
            <a:r>
              <a:rPr lang="en-US" sz="2800">
                <a:solidFill>
                  <a:srgbClr val="000000"/>
                </a:solidFill>
                <a:latin typeface="Courier" charset="0"/>
                <a:cs typeface="Courier" charset="0"/>
                <a:sym typeface="Courier" charset="0"/>
              </a:rPr>
              <a:t>						</a:t>
            </a:r>
            <a:r>
              <a:rPr lang="en-US" sz="2800" b="1">
                <a:solidFill>
                  <a:srgbClr val="000000"/>
                </a:solidFill>
                <a:latin typeface="Courier" charset="0"/>
                <a:cs typeface="Courier" charset="0"/>
                <a:sym typeface="Courier" charset="0"/>
              </a:rPr>
              <a:t>}</a:t>
            </a:r>
            <a:endParaRPr lang="en-US" sz="2800">
              <a:solidFill>
                <a:srgbClr val="000000"/>
              </a:solidFill>
              <a:latin typeface="Courier" charset="0"/>
              <a:cs typeface="Courier" charset="0"/>
              <a:sym typeface="Courier" charset="0"/>
            </a:endParaRPr>
          </a:p>
          <a:p>
            <a:pPr algn="l" defTabSz="457200"/>
            <a:r>
              <a:rPr lang="en-US" sz="2800">
                <a:solidFill>
                  <a:srgbClr val="000000"/>
                </a:solidFill>
                <a:latin typeface="Courier" charset="0"/>
                <a:cs typeface="Courier" charset="0"/>
                <a:sym typeface="Courier" charset="0"/>
              </a:rPr>
              <a:t>					</a:t>
            </a:r>
            <a:r>
              <a:rPr lang="en-US" sz="2800" b="1">
                <a:solidFill>
                  <a:srgbClr val="000000"/>
                </a:solidFill>
                <a:latin typeface="Courier" charset="0"/>
                <a:cs typeface="Courier" charset="0"/>
                <a:sym typeface="Courier" charset="0"/>
              </a:rPr>
              <a:t>});</a:t>
            </a:r>
            <a:endParaRPr lang="en-US" sz="2800">
              <a:solidFill>
                <a:srgbClr val="000000"/>
              </a:solidFill>
              <a:latin typeface="Courier" charset="0"/>
              <a:cs typeface="Courier" charset="0"/>
              <a:sym typeface="Courier" charset="0"/>
            </a:endParaRPr>
          </a:p>
          <a:p>
            <a:pPr algn="l" defTabSz="457200"/>
            <a:r>
              <a:rPr lang="en-US" sz="2800">
                <a:solidFill>
                  <a:srgbClr val="000000"/>
                </a:solidFill>
                <a:latin typeface="Courier" charset="0"/>
                <a:cs typeface="Courier" charset="0"/>
                <a:sym typeface="Courier" charset="0"/>
              </a:rPr>
              <a:t>				</a:t>
            </a:r>
            <a:r>
              <a:rPr lang="en-US" sz="2800" b="1">
                <a:solidFill>
                  <a:srgbClr val="000000"/>
                </a:solidFill>
                <a:latin typeface="Courier" charset="0"/>
                <a:cs typeface="Courier" charset="0"/>
                <a:sym typeface="Courier" charset="0"/>
              </a:rPr>
              <a:t>});</a:t>
            </a:r>
            <a:endParaRPr lang="en-US" sz="2800">
              <a:solidFill>
                <a:srgbClr val="000000"/>
              </a:solidFill>
              <a:latin typeface="Courier" charset="0"/>
              <a:cs typeface="Courier" charset="0"/>
              <a:sym typeface="Courier" charset="0"/>
            </a:endParaRPr>
          </a:p>
          <a:p>
            <a:pPr algn="l" defTabSz="457200"/>
            <a:r>
              <a:rPr lang="en-US" sz="2800">
                <a:solidFill>
                  <a:srgbClr val="000000"/>
                </a:solidFill>
                <a:latin typeface="Courier" charset="0"/>
                <a:cs typeface="Courier" charset="0"/>
                <a:sym typeface="Courier" charset="0"/>
              </a:rPr>
              <a:t>			</a:t>
            </a:r>
            <a:r>
              <a:rPr lang="en-US" sz="2800" b="1">
                <a:solidFill>
                  <a:srgbClr val="000000"/>
                </a:solidFill>
                <a:latin typeface="Courier" charset="0"/>
                <a:cs typeface="Courier" charset="0"/>
                <a:sym typeface="Courier" charset="0"/>
              </a:rPr>
              <a:t>});</a:t>
            </a:r>
            <a:endParaRPr lang="en-US" sz="2800">
              <a:solidFill>
                <a:srgbClr val="000000"/>
              </a:solidFill>
              <a:latin typeface="Courier" charset="0"/>
              <a:cs typeface="Courier" charset="0"/>
              <a:sym typeface="Courier" charset="0"/>
            </a:endParaRPr>
          </a:p>
          <a:p>
            <a:pPr algn="l" defTabSz="457200"/>
            <a:r>
              <a:rPr lang="en-US" sz="2800">
                <a:solidFill>
                  <a:srgbClr val="000000"/>
                </a:solidFill>
                <a:latin typeface="Courier" charset="0"/>
                <a:cs typeface="Courier" charset="0"/>
                <a:sym typeface="Courier" charset="0"/>
              </a:rPr>
              <a:t>		</a:t>
            </a:r>
            <a:r>
              <a:rPr lang="en-US" sz="2800" b="1">
                <a:solidFill>
                  <a:srgbClr val="000000"/>
                </a:solidFill>
                <a:latin typeface="Courier" charset="0"/>
                <a:cs typeface="Courier" charset="0"/>
                <a:sym typeface="Courier" charset="0"/>
              </a:rPr>
              <a:t>});</a:t>
            </a:r>
            <a:endParaRPr lang="en-US" sz="2800">
              <a:solidFill>
                <a:srgbClr val="000000"/>
              </a:solidFill>
              <a:latin typeface="Courier" charset="0"/>
              <a:cs typeface="Courier" charset="0"/>
              <a:sym typeface="Courier" charset="0"/>
            </a:endParaRPr>
          </a:p>
          <a:p>
            <a:pPr algn="l" defTabSz="457200"/>
            <a:r>
              <a:rPr lang="en-US" sz="2800">
                <a:solidFill>
                  <a:srgbClr val="000000"/>
                </a:solidFill>
                <a:latin typeface="Courier" charset="0"/>
                <a:cs typeface="Courier" charset="0"/>
                <a:sym typeface="Courier" charset="0"/>
              </a:rPr>
              <a:t>	</a:t>
            </a:r>
            <a:r>
              <a:rPr lang="en-US" sz="2800" b="1">
                <a:solidFill>
                  <a:srgbClr val="000000"/>
                </a:solidFill>
                <a:latin typeface="Courier" charset="0"/>
                <a:cs typeface="Courier" charset="0"/>
                <a:sym typeface="Courier" charset="0"/>
              </a:rPr>
              <a:t>}</a:t>
            </a:r>
            <a:endParaRPr lang="en-US" sz="2800">
              <a:solidFill>
                <a:srgbClr val="000000"/>
              </a:solidFill>
              <a:latin typeface="Courier" charset="0"/>
              <a:cs typeface="Courier" charset="0"/>
              <a:sym typeface="Courier" charset="0"/>
            </a:endParaRPr>
          </a:p>
          <a:p>
            <a:pPr algn="l" defTabSz="457200"/>
            <a:endParaRPr lang="en-US" sz="2800">
              <a:solidFill>
                <a:srgbClr val="000000"/>
              </a:solidFill>
              <a:latin typeface="Courier" charset="0"/>
              <a:cs typeface="Courier" charset="0"/>
              <a:sym typeface="Courier" charset="0"/>
            </a:endParaRPr>
          </a:p>
          <a:p>
            <a:pPr algn="l" defTabSz="457200"/>
            <a:r>
              <a:rPr lang="en-US" sz="2800">
                <a:solidFill>
                  <a:srgbClr val="000000"/>
                </a:solidFill>
                <a:latin typeface="Courier" charset="0"/>
                <a:cs typeface="Courier" charset="0"/>
                <a:sym typeface="Courier" charset="0"/>
              </a:rPr>
              <a:t>	</a:t>
            </a:r>
            <a:r>
              <a:rPr lang="en-US" sz="2800" b="1">
                <a:solidFill>
                  <a:srgbClr val="295E99"/>
                </a:solidFill>
                <a:latin typeface="Courier" charset="0"/>
                <a:cs typeface="Courier" charset="0"/>
                <a:sym typeface="Courier" charset="0"/>
              </a:rPr>
              <a:t>function</a:t>
            </a:r>
            <a:r>
              <a:rPr lang="en-US" sz="2800">
                <a:solidFill>
                  <a:srgbClr val="000000"/>
                </a:solidFill>
                <a:latin typeface="Courier" charset="0"/>
                <a:cs typeface="Courier" charset="0"/>
                <a:sym typeface="Courier" charset="0"/>
              </a:rPr>
              <a:t> doStuff</a:t>
            </a:r>
            <a:r>
              <a:rPr lang="en-US" sz="2800" b="1">
                <a:solidFill>
                  <a:srgbClr val="000000"/>
                </a:solidFill>
                <a:latin typeface="Courier" charset="0"/>
                <a:cs typeface="Courier" charset="0"/>
                <a:sym typeface="Courier" charset="0"/>
              </a:rPr>
              <a:t>(</a:t>
            </a:r>
            <a:r>
              <a:rPr lang="en-US" sz="2800">
                <a:solidFill>
                  <a:srgbClr val="000000"/>
                </a:solidFill>
                <a:latin typeface="Courier" charset="0"/>
                <a:cs typeface="Courier" charset="0"/>
                <a:sym typeface="Courier" charset="0"/>
              </a:rPr>
              <a:t>stuff</a:t>
            </a:r>
            <a:r>
              <a:rPr lang="en-US" sz="2800" b="1">
                <a:solidFill>
                  <a:srgbClr val="000000"/>
                </a:solidFill>
                <a:latin typeface="Courier" charset="0"/>
                <a:cs typeface="Courier" charset="0"/>
                <a:sym typeface="Courier" charset="0"/>
              </a:rPr>
              <a:t>,</a:t>
            </a:r>
            <a:r>
              <a:rPr lang="en-US" sz="2800">
                <a:solidFill>
                  <a:srgbClr val="000000"/>
                </a:solidFill>
                <a:latin typeface="Courier" charset="0"/>
                <a:cs typeface="Courier" charset="0"/>
                <a:sym typeface="Courier" charset="0"/>
              </a:rPr>
              <a:t> moreStuff</a:t>
            </a:r>
            <a:r>
              <a:rPr lang="en-US" sz="2800" b="1">
                <a:solidFill>
                  <a:srgbClr val="000000"/>
                </a:solidFill>
                <a:latin typeface="Courier" charset="0"/>
                <a:cs typeface="Courier" charset="0"/>
                <a:sym typeface="Courier" charset="0"/>
              </a:rPr>
              <a:t>){</a:t>
            </a:r>
            <a:endParaRPr lang="en-US" sz="2800">
              <a:solidFill>
                <a:srgbClr val="000000"/>
              </a:solidFill>
              <a:latin typeface="Courier" charset="0"/>
              <a:cs typeface="Courier" charset="0"/>
              <a:sym typeface="Courier" charset="0"/>
            </a:endParaRPr>
          </a:p>
          <a:p>
            <a:pPr algn="l" defTabSz="457200"/>
            <a:r>
              <a:rPr lang="en-US" sz="2800">
                <a:solidFill>
                  <a:srgbClr val="000000"/>
                </a:solidFill>
                <a:latin typeface="Courier" charset="0"/>
                <a:cs typeface="Courier" charset="0"/>
                <a:sym typeface="Courier" charset="0"/>
              </a:rPr>
              <a:t>		</a:t>
            </a:r>
            <a:r>
              <a:rPr lang="en-US" sz="2800" i="1">
                <a:solidFill>
                  <a:srgbClr val="A16C00"/>
                </a:solidFill>
                <a:latin typeface="Courier" charset="0"/>
                <a:cs typeface="Courier" charset="0"/>
                <a:sym typeface="Courier" charset="0"/>
              </a:rPr>
              <a:t>//Does something...</a:t>
            </a:r>
          </a:p>
          <a:p>
            <a:pPr algn="l" defTabSz="457200"/>
            <a:r>
              <a:rPr lang="en-US" sz="2800">
                <a:solidFill>
                  <a:srgbClr val="000000"/>
                </a:solidFill>
                <a:latin typeface="Courier" charset="0"/>
                <a:cs typeface="Courier" charset="0"/>
                <a:sym typeface="Courier" charset="0"/>
              </a:rPr>
              <a:t>	</a:t>
            </a:r>
            <a:r>
              <a:rPr lang="en-US" sz="2800" b="1">
                <a:solidFill>
                  <a:srgbClr val="000000"/>
                </a:solidFill>
                <a:latin typeface="Courier" charset="0"/>
                <a:cs typeface="Courier" charset="0"/>
                <a:sym typeface="Courier" charset="0"/>
              </a:rPr>
              <a:t>}</a:t>
            </a:r>
            <a:endParaRPr lang="en-US" sz="2800">
              <a:solidFill>
                <a:srgbClr val="000000"/>
              </a:solidFill>
              <a:latin typeface="Courier" charset="0"/>
              <a:cs typeface="Courier" charset="0"/>
              <a:sym typeface="Courier" charset="0"/>
            </a:endParaRPr>
          </a:p>
          <a:p>
            <a:pPr algn="l" defTabSz="457200"/>
            <a:endParaRPr lang="en-US" sz="2800">
              <a:solidFill>
                <a:srgbClr val="000000"/>
              </a:solidFill>
              <a:latin typeface="Courier" charset="0"/>
              <a:cs typeface="Courier" charset="0"/>
              <a:sym typeface="Courier" charset="0"/>
            </a:endParaRPr>
          </a:p>
          <a:p>
            <a:pPr algn="l" defTabSz="457200"/>
            <a:r>
              <a:rPr lang="en-US" sz="2800">
                <a:solidFill>
                  <a:srgbClr val="000000"/>
                </a:solidFill>
                <a:latin typeface="Courier" charset="0"/>
                <a:cs typeface="Courier" charset="0"/>
                <a:sym typeface="Courier" charset="0"/>
              </a:rPr>
              <a:t>	myAsyncFunc</a:t>
            </a:r>
            <a:r>
              <a:rPr lang="en-US" sz="2800" b="1">
                <a:solidFill>
                  <a:srgbClr val="000000"/>
                </a:solidFill>
                <a:latin typeface="Courier" charset="0"/>
                <a:cs typeface="Courier" charset="0"/>
                <a:sym typeface="Courier" charset="0"/>
              </a:rPr>
              <a:t>(</a:t>
            </a:r>
            <a:r>
              <a:rPr lang="en-US" sz="2800">
                <a:solidFill>
                  <a:srgbClr val="000000"/>
                </a:solidFill>
                <a:latin typeface="Courier" charset="0"/>
                <a:cs typeface="Courier" charset="0"/>
                <a:sym typeface="Courier" charset="0"/>
              </a:rPr>
              <a:t>doStuff</a:t>
            </a:r>
            <a:r>
              <a:rPr lang="en-US" sz="2800" b="1">
                <a:solidFill>
                  <a:srgbClr val="000000"/>
                </a:solidFill>
                <a:latin typeface="Courier" charset="0"/>
                <a:cs typeface="Courier" charset="0"/>
                <a:sym typeface="Courier" charset="0"/>
              </a:rPr>
              <a:t>);</a:t>
            </a:r>
          </a:p>
          <a:p>
            <a:pPr algn="l" defTabSz="457200"/>
            <a:endParaRPr lang="en-US" sz="3000">
              <a:solidFill>
                <a:srgbClr val="000000"/>
              </a:solidFill>
              <a:latin typeface="Courier" charset="0"/>
              <a:cs typeface="Courier" charset="0"/>
              <a:sym typeface="Courier" charset="0"/>
            </a:endParaRPr>
          </a:p>
        </p:txBody>
      </p:sp>
      <p:sp>
        <p:nvSpPr>
          <p:cNvPr id="10243" name="Rectangle 3"/>
          <p:cNvSpPr>
            <a:spLocks/>
          </p:cNvSpPr>
          <p:nvPr/>
        </p:nvSpPr>
        <p:spPr bwMode="auto">
          <a:xfrm>
            <a:off x="12028488" y="13036550"/>
            <a:ext cx="3079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3A00597F-93B6-0549-BFF8-3C4236C40F28}" type="slidenum">
              <a:rPr lang="en-US" sz="2400"/>
              <a:pPr/>
              <a:t>5</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p:cNvSpPr>
          <p:nvPr/>
        </p:nvSpPr>
        <p:spPr bwMode="auto">
          <a:xfrm>
            <a:off x="5118100" y="3305175"/>
            <a:ext cx="12501563" cy="9210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pPr algn="l" defTabSz="457200"/>
            <a:r>
              <a:rPr lang="en-US" sz="2800" dirty="0">
                <a:solidFill>
                  <a:srgbClr val="000000"/>
                </a:solidFill>
                <a:latin typeface="Courier" charset="0"/>
                <a:cs typeface="Courier" charset="0"/>
                <a:sym typeface="Courier" charset="0"/>
              </a:rPr>
              <a:t>	</a:t>
            </a:r>
            <a:r>
              <a:rPr lang="en-US" sz="2800" b="1" dirty="0">
                <a:solidFill>
                  <a:srgbClr val="295E99"/>
                </a:solidFill>
                <a:latin typeface="Courier" charset="0"/>
                <a:cs typeface="Courier" charset="0"/>
                <a:sym typeface="Courier" charset="0"/>
              </a:rPr>
              <a:t>function</a:t>
            </a:r>
            <a:r>
              <a:rPr lang="en-US" sz="2800" dirty="0">
                <a:solidFill>
                  <a:srgbClr val="000000"/>
                </a:solidFill>
                <a:latin typeface="Courier" charset="0"/>
                <a:cs typeface="Courier" charset="0"/>
                <a:sym typeface="Courier" charset="0"/>
              </a:rPr>
              <a:t> </a:t>
            </a:r>
            <a:r>
              <a:rPr lang="en-US" sz="2800" dirty="0" err="1">
                <a:solidFill>
                  <a:srgbClr val="000000"/>
                </a:solidFill>
                <a:latin typeface="Courier" charset="0"/>
                <a:cs typeface="Courier" charset="0"/>
                <a:sym typeface="Courier" charset="0"/>
              </a:rPr>
              <a:t>myAsyncFunc</a:t>
            </a:r>
            <a:r>
              <a:rPr lang="en-US" sz="2800" b="1" dirty="0">
                <a:solidFill>
                  <a:srgbClr val="000000"/>
                </a:solidFill>
                <a:latin typeface="Courier" charset="0"/>
                <a:cs typeface="Courier" charset="0"/>
                <a:sym typeface="Courier" charset="0"/>
              </a:rPr>
              <a:t>(</a:t>
            </a:r>
            <a:r>
              <a:rPr lang="en-US" sz="2800" dirty="0" err="1">
                <a:solidFill>
                  <a:srgbClr val="000000"/>
                </a:solidFill>
                <a:latin typeface="Courier" charset="0"/>
                <a:cs typeface="Courier" charset="0"/>
                <a:sym typeface="Courier" charset="0"/>
              </a:rPr>
              <a:t>doneCallback</a:t>
            </a:r>
            <a:r>
              <a:rPr lang="en-US" sz="2800" b="1" dirty="0">
                <a:solidFill>
                  <a:srgbClr val="000000"/>
                </a:solidFill>
                <a:latin typeface="Courier" charset="0"/>
                <a:cs typeface="Courier" charset="0"/>
                <a:sym typeface="Courier" charset="0"/>
              </a:rPr>
              <a:t>,</a:t>
            </a:r>
            <a:r>
              <a:rPr lang="en-US" sz="2800" dirty="0">
                <a:solidFill>
                  <a:srgbClr val="000000"/>
                </a:solidFill>
                <a:latin typeface="Courier" charset="0"/>
                <a:cs typeface="Courier" charset="0"/>
                <a:sym typeface="Courier" charset="0"/>
              </a:rPr>
              <a:t> </a:t>
            </a:r>
            <a:r>
              <a:rPr lang="en-US" sz="2800" dirty="0" err="1">
                <a:solidFill>
                  <a:srgbClr val="000000"/>
                </a:solidFill>
                <a:latin typeface="Courier" charset="0"/>
                <a:cs typeface="Courier" charset="0"/>
                <a:sym typeface="Courier" charset="0"/>
              </a:rPr>
              <a:t>errorCallback</a:t>
            </a:r>
            <a:r>
              <a:rPr lang="en-US" sz="2800" b="1" dirty="0">
                <a:solidFill>
                  <a:srgbClr val="000000"/>
                </a:solidFill>
                <a:latin typeface="Courier" charset="0"/>
                <a:cs typeface="Courier" charset="0"/>
                <a:sym typeface="Courier" charset="0"/>
              </a:rPr>
              <a:t>){</a:t>
            </a:r>
            <a:endParaRPr lang="en-US" sz="2800" dirty="0">
              <a:solidFill>
                <a:srgbClr val="000000"/>
              </a:solidFill>
              <a:latin typeface="Courier" charset="0"/>
              <a:cs typeface="Courier" charset="0"/>
              <a:sym typeface="Courier" charset="0"/>
            </a:endParaRPr>
          </a:p>
          <a:p>
            <a:pPr algn="l" defTabSz="457200"/>
            <a:r>
              <a:rPr lang="en-US" sz="2800" dirty="0">
                <a:solidFill>
                  <a:srgbClr val="000000"/>
                </a:solidFill>
                <a:latin typeface="Courier" charset="0"/>
                <a:cs typeface="Courier" charset="0"/>
                <a:sym typeface="Courier" charset="0"/>
              </a:rPr>
              <a:t>		</a:t>
            </a:r>
            <a:r>
              <a:rPr lang="en-US" sz="2800" b="1" dirty="0">
                <a:solidFill>
                  <a:srgbClr val="295E99"/>
                </a:solidFill>
                <a:latin typeface="Courier" charset="0"/>
                <a:cs typeface="Courier" charset="0"/>
                <a:sym typeface="Courier" charset="0"/>
              </a:rPr>
              <a:t>try</a:t>
            </a:r>
            <a:r>
              <a:rPr lang="en-US" sz="2800" b="1" dirty="0">
                <a:solidFill>
                  <a:srgbClr val="000000"/>
                </a:solidFill>
                <a:latin typeface="Courier" charset="0"/>
                <a:cs typeface="Courier" charset="0"/>
                <a:sym typeface="Courier" charset="0"/>
              </a:rPr>
              <a:t>{</a:t>
            </a:r>
            <a:endParaRPr lang="en-US" sz="2800" dirty="0">
              <a:solidFill>
                <a:srgbClr val="000000"/>
              </a:solidFill>
              <a:latin typeface="Courier" charset="0"/>
              <a:cs typeface="Courier" charset="0"/>
              <a:sym typeface="Courier" charset="0"/>
            </a:endParaRPr>
          </a:p>
          <a:p>
            <a:pPr algn="l" defTabSz="457200"/>
            <a:r>
              <a:rPr lang="en-US" sz="2800" dirty="0">
                <a:solidFill>
                  <a:srgbClr val="000000"/>
                </a:solidFill>
                <a:latin typeface="Courier" charset="0"/>
                <a:cs typeface="Courier" charset="0"/>
                <a:sym typeface="Courier" charset="0"/>
              </a:rPr>
              <a:t>			</a:t>
            </a:r>
            <a:r>
              <a:rPr lang="en-US" sz="2800" dirty="0" err="1">
                <a:solidFill>
                  <a:srgbClr val="000000"/>
                </a:solidFill>
                <a:latin typeface="Courier" charset="0"/>
                <a:cs typeface="Courier" charset="0"/>
                <a:sym typeface="Courier" charset="0"/>
              </a:rPr>
              <a:t>fooAsyncFunc</a:t>
            </a:r>
            <a:r>
              <a:rPr lang="en-US" sz="2800" b="1" dirty="0">
                <a:solidFill>
                  <a:srgbClr val="000000"/>
                </a:solidFill>
                <a:latin typeface="Courier" charset="0"/>
                <a:cs typeface="Courier" charset="0"/>
                <a:sym typeface="Courier" charset="0"/>
              </a:rPr>
              <a:t>(</a:t>
            </a:r>
            <a:r>
              <a:rPr lang="en-US" sz="2800" b="1" dirty="0">
                <a:solidFill>
                  <a:srgbClr val="295E99"/>
                </a:solidFill>
                <a:latin typeface="Courier" charset="0"/>
                <a:cs typeface="Courier" charset="0"/>
                <a:sym typeface="Courier" charset="0"/>
              </a:rPr>
              <a:t>function</a:t>
            </a:r>
            <a:r>
              <a:rPr lang="en-US" sz="2800" b="1" dirty="0">
                <a:solidFill>
                  <a:srgbClr val="000000"/>
                </a:solidFill>
                <a:latin typeface="Courier" charset="0"/>
                <a:cs typeface="Courier" charset="0"/>
                <a:sym typeface="Courier" charset="0"/>
              </a:rPr>
              <a:t>(</a:t>
            </a:r>
            <a:r>
              <a:rPr lang="en-US" sz="2800" dirty="0" err="1">
                <a:solidFill>
                  <a:srgbClr val="000000"/>
                </a:solidFill>
                <a:latin typeface="Courier" charset="0"/>
                <a:cs typeface="Courier" charset="0"/>
                <a:sym typeface="Courier" charset="0"/>
              </a:rPr>
              <a:t>fooResult</a:t>
            </a:r>
            <a:r>
              <a:rPr lang="en-US" sz="2800" b="1" dirty="0">
                <a:solidFill>
                  <a:srgbClr val="000000"/>
                </a:solidFill>
                <a:latin typeface="Courier" charset="0"/>
                <a:cs typeface="Courier" charset="0"/>
                <a:sym typeface="Courier" charset="0"/>
              </a:rPr>
              <a:t>){</a:t>
            </a:r>
            <a:endParaRPr lang="en-US" sz="2800" dirty="0">
              <a:solidFill>
                <a:srgbClr val="000000"/>
              </a:solidFill>
              <a:latin typeface="Courier" charset="0"/>
              <a:cs typeface="Courier" charset="0"/>
              <a:sym typeface="Courier" charset="0"/>
            </a:endParaRPr>
          </a:p>
          <a:p>
            <a:pPr algn="l" defTabSz="457200"/>
            <a:r>
              <a:rPr lang="en-US" sz="2800" dirty="0">
                <a:solidFill>
                  <a:srgbClr val="000000"/>
                </a:solidFill>
                <a:latin typeface="Courier" charset="0"/>
                <a:cs typeface="Courier" charset="0"/>
                <a:sym typeface="Courier" charset="0"/>
              </a:rPr>
              <a:t>				</a:t>
            </a:r>
            <a:r>
              <a:rPr lang="en-US" sz="2800" dirty="0" err="1">
                <a:solidFill>
                  <a:srgbClr val="000000"/>
                </a:solidFill>
                <a:latin typeface="Courier" charset="0"/>
                <a:cs typeface="Courier" charset="0"/>
                <a:sym typeface="Courier" charset="0"/>
              </a:rPr>
              <a:t>barAsyncFunc</a:t>
            </a:r>
            <a:r>
              <a:rPr lang="en-US" sz="2800" b="1" dirty="0">
                <a:solidFill>
                  <a:srgbClr val="000000"/>
                </a:solidFill>
                <a:latin typeface="Courier" charset="0"/>
                <a:cs typeface="Courier" charset="0"/>
                <a:sym typeface="Courier" charset="0"/>
              </a:rPr>
              <a:t>(</a:t>
            </a:r>
            <a:r>
              <a:rPr lang="en-US" sz="2800" dirty="0" err="1">
                <a:solidFill>
                  <a:srgbClr val="000000"/>
                </a:solidFill>
                <a:latin typeface="Courier" charset="0"/>
                <a:cs typeface="Courier" charset="0"/>
                <a:sym typeface="Courier" charset="0"/>
              </a:rPr>
              <a:t>fooResult</a:t>
            </a:r>
            <a:r>
              <a:rPr lang="en-US" sz="2800" b="1" dirty="0">
                <a:solidFill>
                  <a:srgbClr val="000000"/>
                </a:solidFill>
                <a:latin typeface="Courier" charset="0"/>
                <a:cs typeface="Courier" charset="0"/>
                <a:sym typeface="Courier" charset="0"/>
              </a:rPr>
              <a:t>,</a:t>
            </a:r>
            <a:r>
              <a:rPr lang="en-US" sz="2800" dirty="0">
                <a:solidFill>
                  <a:srgbClr val="000000"/>
                </a:solidFill>
                <a:latin typeface="Courier" charset="0"/>
                <a:cs typeface="Courier" charset="0"/>
                <a:sym typeface="Courier" charset="0"/>
              </a:rPr>
              <a:t> </a:t>
            </a:r>
            <a:r>
              <a:rPr lang="en-US" sz="2800" b="1" dirty="0">
                <a:solidFill>
                  <a:srgbClr val="295E99"/>
                </a:solidFill>
                <a:latin typeface="Courier" charset="0"/>
                <a:cs typeface="Courier" charset="0"/>
                <a:sym typeface="Courier" charset="0"/>
              </a:rPr>
              <a:t>function</a:t>
            </a:r>
            <a:r>
              <a:rPr lang="en-US" sz="2800" b="1" dirty="0">
                <a:solidFill>
                  <a:srgbClr val="000000"/>
                </a:solidFill>
                <a:latin typeface="Courier" charset="0"/>
                <a:cs typeface="Courier" charset="0"/>
                <a:sym typeface="Courier" charset="0"/>
              </a:rPr>
              <a:t>(</a:t>
            </a:r>
            <a:r>
              <a:rPr lang="en-US" sz="2800" dirty="0" err="1">
                <a:solidFill>
                  <a:srgbClr val="000000"/>
                </a:solidFill>
                <a:latin typeface="Courier" charset="0"/>
                <a:cs typeface="Courier" charset="0"/>
                <a:sym typeface="Courier" charset="0"/>
              </a:rPr>
              <a:t>barResult</a:t>
            </a:r>
            <a:r>
              <a:rPr lang="en-US" sz="2800" b="1" dirty="0">
                <a:solidFill>
                  <a:srgbClr val="000000"/>
                </a:solidFill>
                <a:latin typeface="Courier" charset="0"/>
                <a:cs typeface="Courier" charset="0"/>
                <a:sym typeface="Courier" charset="0"/>
              </a:rPr>
              <a:t>){</a:t>
            </a:r>
            <a:endParaRPr lang="en-US" sz="2800" dirty="0">
              <a:solidFill>
                <a:srgbClr val="000000"/>
              </a:solidFill>
              <a:latin typeface="Courier" charset="0"/>
              <a:cs typeface="Courier" charset="0"/>
              <a:sym typeface="Courier" charset="0"/>
            </a:endParaRPr>
          </a:p>
          <a:p>
            <a:pPr algn="l" defTabSz="457200"/>
            <a:r>
              <a:rPr lang="en-US" sz="2800" dirty="0">
                <a:solidFill>
                  <a:srgbClr val="000000"/>
                </a:solidFill>
                <a:latin typeface="Courier" charset="0"/>
                <a:cs typeface="Courier" charset="0"/>
                <a:sym typeface="Courier" charset="0"/>
              </a:rPr>
              <a:t>					</a:t>
            </a:r>
            <a:r>
              <a:rPr lang="en-US" sz="2800" dirty="0" err="1">
                <a:solidFill>
                  <a:srgbClr val="000000"/>
                </a:solidFill>
                <a:latin typeface="Courier" charset="0"/>
                <a:cs typeface="Courier" charset="0"/>
                <a:sym typeface="Courier" charset="0"/>
              </a:rPr>
              <a:t>bazAyncFunc</a:t>
            </a:r>
            <a:r>
              <a:rPr lang="en-US" sz="2800" b="1" dirty="0">
                <a:solidFill>
                  <a:srgbClr val="000000"/>
                </a:solidFill>
                <a:latin typeface="Courier" charset="0"/>
                <a:cs typeface="Courier" charset="0"/>
                <a:sym typeface="Courier" charset="0"/>
              </a:rPr>
              <a:t>(</a:t>
            </a:r>
            <a:r>
              <a:rPr lang="en-US" sz="2800" dirty="0" err="1">
                <a:solidFill>
                  <a:srgbClr val="000000"/>
                </a:solidFill>
                <a:latin typeface="Courier" charset="0"/>
                <a:cs typeface="Courier" charset="0"/>
                <a:sym typeface="Courier" charset="0"/>
              </a:rPr>
              <a:t>barResult</a:t>
            </a:r>
            <a:r>
              <a:rPr lang="en-US" sz="2800" b="1" dirty="0">
                <a:solidFill>
                  <a:srgbClr val="000000"/>
                </a:solidFill>
                <a:latin typeface="Courier" charset="0"/>
                <a:cs typeface="Courier" charset="0"/>
                <a:sym typeface="Courier" charset="0"/>
              </a:rPr>
              <a:t>,</a:t>
            </a:r>
            <a:r>
              <a:rPr lang="en-US" sz="2800" dirty="0">
                <a:solidFill>
                  <a:srgbClr val="000000"/>
                </a:solidFill>
                <a:latin typeface="Courier" charset="0"/>
                <a:cs typeface="Courier" charset="0"/>
                <a:sym typeface="Courier" charset="0"/>
              </a:rPr>
              <a:t> </a:t>
            </a:r>
            <a:r>
              <a:rPr lang="en-US" sz="2800" b="1" dirty="0">
                <a:solidFill>
                  <a:srgbClr val="295E99"/>
                </a:solidFill>
                <a:latin typeface="Courier" charset="0"/>
                <a:cs typeface="Courier" charset="0"/>
                <a:sym typeface="Courier" charset="0"/>
              </a:rPr>
              <a:t>function</a:t>
            </a:r>
            <a:r>
              <a:rPr lang="en-US" sz="2800" b="1" dirty="0">
                <a:solidFill>
                  <a:srgbClr val="000000"/>
                </a:solidFill>
                <a:latin typeface="Courier" charset="0"/>
                <a:cs typeface="Courier" charset="0"/>
                <a:sym typeface="Courier" charset="0"/>
              </a:rPr>
              <a:t>(</a:t>
            </a:r>
            <a:r>
              <a:rPr lang="en-US" sz="2800" dirty="0" err="1">
                <a:solidFill>
                  <a:srgbClr val="000000"/>
                </a:solidFill>
                <a:latin typeface="Courier" charset="0"/>
                <a:cs typeface="Courier" charset="0"/>
                <a:sym typeface="Courier" charset="0"/>
              </a:rPr>
              <a:t>bazResult</a:t>
            </a:r>
            <a:r>
              <a:rPr lang="en-US" sz="2800" b="1" dirty="0">
                <a:solidFill>
                  <a:srgbClr val="000000"/>
                </a:solidFill>
                <a:latin typeface="Courier" charset="0"/>
                <a:cs typeface="Courier" charset="0"/>
                <a:sym typeface="Courier" charset="0"/>
              </a:rPr>
              <a:t>){</a:t>
            </a:r>
            <a:endParaRPr lang="en-US" sz="2800" dirty="0">
              <a:solidFill>
                <a:srgbClr val="000000"/>
              </a:solidFill>
              <a:latin typeface="Courier" charset="0"/>
              <a:cs typeface="Courier" charset="0"/>
              <a:sym typeface="Courier" charset="0"/>
            </a:endParaRPr>
          </a:p>
          <a:p>
            <a:pPr algn="l" defTabSz="457200"/>
            <a:r>
              <a:rPr lang="en-US" sz="2800" dirty="0">
                <a:solidFill>
                  <a:srgbClr val="000000"/>
                </a:solidFill>
                <a:latin typeface="Courier" charset="0"/>
                <a:cs typeface="Courier" charset="0"/>
                <a:sym typeface="Courier" charset="0"/>
              </a:rPr>
              <a:t>						</a:t>
            </a:r>
            <a:r>
              <a:rPr lang="en-US" sz="2800" dirty="0" err="1">
                <a:solidFill>
                  <a:srgbClr val="000000"/>
                </a:solidFill>
                <a:latin typeface="Courier" charset="0"/>
                <a:cs typeface="Courier" charset="0"/>
                <a:sym typeface="Courier" charset="0"/>
              </a:rPr>
              <a:t>quxAsyncFunc</a:t>
            </a:r>
            <a:r>
              <a:rPr lang="en-US" sz="2800" b="1" dirty="0">
                <a:solidFill>
                  <a:srgbClr val="000000"/>
                </a:solidFill>
                <a:latin typeface="Courier" charset="0"/>
                <a:cs typeface="Courier" charset="0"/>
                <a:sym typeface="Courier" charset="0"/>
              </a:rPr>
              <a:t>(</a:t>
            </a:r>
            <a:r>
              <a:rPr lang="en-US" sz="2800" dirty="0" err="1">
                <a:solidFill>
                  <a:srgbClr val="000000"/>
                </a:solidFill>
                <a:latin typeface="Courier" charset="0"/>
                <a:cs typeface="Courier" charset="0"/>
                <a:sym typeface="Courier" charset="0"/>
              </a:rPr>
              <a:t>bazResult</a:t>
            </a:r>
            <a:r>
              <a:rPr lang="en-US" sz="2800" b="1" dirty="0">
                <a:solidFill>
                  <a:srgbClr val="000000"/>
                </a:solidFill>
                <a:latin typeface="Courier" charset="0"/>
                <a:cs typeface="Courier" charset="0"/>
                <a:sym typeface="Courier" charset="0"/>
              </a:rPr>
              <a:t>,</a:t>
            </a:r>
            <a:r>
              <a:rPr lang="en-US" sz="2800" dirty="0">
                <a:solidFill>
                  <a:srgbClr val="000000"/>
                </a:solidFill>
                <a:latin typeface="Courier" charset="0"/>
                <a:cs typeface="Courier" charset="0"/>
                <a:sym typeface="Courier" charset="0"/>
              </a:rPr>
              <a:t> </a:t>
            </a:r>
            <a:r>
              <a:rPr lang="en-US" sz="2800" b="1" dirty="0">
                <a:solidFill>
                  <a:srgbClr val="295E99"/>
                </a:solidFill>
                <a:latin typeface="Courier" charset="0"/>
                <a:cs typeface="Courier" charset="0"/>
                <a:sym typeface="Courier" charset="0"/>
              </a:rPr>
              <a:t>function</a:t>
            </a:r>
            <a:r>
              <a:rPr lang="en-US" sz="2800" b="1" dirty="0">
                <a:solidFill>
                  <a:srgbClr val="000000"/>
                </a:solidFill>
                <a:latin typeface="Courier" charset="0"/>
                <a:cs typeface="Courier" charset="0"/>
                <a:sym typeface="Courier" charset="0"/>
              </a:rPr>
              <a:t>(</a:t>
            </a:r>
            <a:r>
              <a:rPr lang="en-US" sz="2800" dirty="0" err="1">
                <a:solidFill>
                  <a:srgbClr val="000000"/>
                </a:solidFill>
                <a:latin typeface="Courier" charset="0"/>
                <a:cs typeface="Courier" charset="0"/>
                <a:sym typeface="Courier" charset="0"/>
              </a:rPr>
              <a:t>quxResult</a:t>
            </a:r>
            <a:r>
              <a:rPr lang="en-US" sz="2800" b="1" dirty="0">
                <a:solidFill>
                  <a:srgbClr val="000000"/>
                </a:solidFill>
                <a:latin typeface="Courier" charset="0"/>
                <a:cs typeface="Courier" charset="0"/>
                <a:sym typeface="Courier" charset="0"/>
              </a:rPr>
              <a:t>){</a:t>
            </a:r>
            <a:endParaRPr lang="en-US" sz="2800" dirty="0">
              <a:solidFill>
                <a:srgbClr val="000000"/>
              </a:solidFill>
              <a:latin typeface="Courier" charset="0"/>
              <a:cs typeface="Courier" charset="0"/>
              <a:sym typeface="Courier" charset="0"/>
            </a:endParaRPr>
          </a:p>
          <a:p>
            <a:pPr algn="l" defTabSz="457200"/>
            <a:r>
              <a:rPr lang="en-US" sz="2800" dirty="0">
                <a:solidFill>
                  <a:srgbClr val="000000"/>
                </a:solidFill>
                <a:latin typeface="Courier" charset="0"/>
                <a:cs typeface="Courier" charset="0"/>
                <a:sym typeface="Courier" charset="0"/>
              </a:rPr>
              <a:t>							</a:t>
            </a:r>
            <a:r>
              <a:rPr lang="en-US" sz="2800" b="1" dirty="0">
                <a:solidFill>
                  <a:srgbClr val="295E99"/>
                </a:solidFill>
                <a:latin typeface="Courier" charset="0"/>
                <a:cs typeface="Courier" charset="0"/>
                <a:sym typeface="Courier" charset="0"/>
              </a:rPr>
              <a:t>if</a:t>
            </a:r>
            <a:r>
              <a:rPr lang="en-US" sz="2800" b="1" dirty="0">
                <a:solidFill>
                  <a:srgbClr val="000000"/>
                </a:solidFill>
                <a:latin typeface="Courier" charset="0"/>
                <a:cs typeface="Courier" charset="0"/>
                <a:sym typeface="Courier" charset="0"/>
              </a:rPr>
              <a:t>(</a:t>
            </a:r>
            <a:r>
              <a:rPr lang="en-US" sz="2800" dirty="0" err="1">
                <a:solidFill>
                  <a:srgbClr val="000000"/>
                </a:solidFill>
                <a:latin typeface="Courier" charset="0"/>
                <a:cs typeface="Courier" charset="0"/>
                <a:sym typeface="Courier" charset="0"/>
              </a:rPr>
              <a:t>quxResult</a:t>
            </a:r>
            <a:r>
              <a:rPr lang="en-US" sz="2800" b="1" dirty="0" err="1">
                <a:solidFill>
                  <a:srgbClr val="000000"/>
                </a:solidFill>
                <a:latin typeface="Courier" charset="0"/>
                <a:cs typeface="Courier" charset="0"/>
                <a:sym typeface="Courier" charset="0"/>
              </a:rPr>
              <a:t>.</a:t>
            </a:r>
            <a:r>
              <a:rPr lang="en-US" sz="2800" dirty="0" err="1">
                <a:solidFill>
                  <a:srgbClr val="000000"/>
                </a:solidFill>
                <a:latin typeface="Courier" charset="0"/>
                <a:cs typeface="Courier" charset="0"/>
                <a:sym typeface="Courier" charset="0"/>
              </a:rPr>
              <a:t>foo</a:t>
            </a:r>
            <a:r>
              <a:rPr lang="en-US" sz="2800" dirty="0">
                <a:solidFill>
                  <a:srgbClr val="000000"/>
                </a:solidFill>
                <a:latin typeface="Courier" charset="0"/>
                <a:cs typeface="Courier" charset="0"/>
                <a:sym typeface="Courier" charset="0"/>
              </a:rPr>
              <a:t> </a:t>
            </a:r>
            <a:r>
              <a:rPr lang="en-US" sz="2800" b="1" dirty="0">
                <a:solidFill>
                  <a:srgbClr val="D97100"/>
                </a:solidFill>
                <a:latin typeface="Courier" charset="0"/>
                <a:cs typeface="Courier" charset="0"/>
                <a:sym typeface="Courier" charset="0"/>
              </a:rPr>
              <a:t>===</a:t>
            </a:r>
            <a:r>
              <a:rPr lang="en-US" sz="2800" dirty="0">
                <a:solidFill>
                  <a:srgbClr val="000000"/>
                </a:solidFill>
                <a:latin typeface="Courier" charset="0"/>
                <a:cs typeface="Courier" charset="0"/>
                <a:sym typeface="Courier" charset="0"/>
              </a:rPr>
              <a:t> </a:t>
            </a:r>
            <a:r>
              <a:rPr lang="en-US" sz="2800" dirty="0">
                <a:solidFill>
                  <a:srgbClr val="5EA702"/>
                </a:solidFill>
                <a:latin typeface="Courier" charset="0"/>
                <a:cs typeface="Courier" charset="0"/>
                <a:sym typeface="Courier" charset="0"/>
              </a:rPr>
              <a:t>'bar'</a:t>
            </a:r>
            <a:r>
              <a:rPr lang="en-US" sz="2800" b="1" dirty="0">
                <a:solidFill>
                  <a:srgbClr val="000000"/>
                </a:solidFill>
                <a:latin typeface="Courier" charset="0"/>
                <a:cs typeface="Courier" charset="0"/>
                <a:sym typeface="Courier" charset="0"/>
              </a:rPr>
              <a:t>){</a:t>
            </a:r>
            <a:endParaRPr lang="en-US" sz="2800" dirty="0">
              <a:solidFill>
                <a:srgbClr val="000000"/>
              </a:solidFill>
              <a:latin typeface="Courier" charset="0"/>
              <a:cs typeface="Courier" charset="0"/>
              <a:sym typeface="Courier" charset="0"/>
            </a:endParaRPr>
          </a:p>
          <a:p>
            <a:pPr algn="l" defTabSz="457200"/>
            <a:r>
              <a:rPr lang="en-US" sz="2800" dirty="0">
                <a:solidFill>
                  <a:srgbClr val="000000"/>
                </a:solidFill>
                <a:latin typeface="Courier" charset="0"/>
                <a:cs typeface="Courier" charset="0"/>
                <a:sym typeface="Courier" charset="0"/>
              </a:rPr>
              <a:t>								</a:t>
            </a:r>
            <a:r>
              <a:rPr lang="en-US" sz="2800" dirty="0" err="1">
                <a:solidFill>
                  <a:srgbClr val="000000"/>
                </a:solidFill>
                <a:latin typeface="Courier" charset="0"/>
                <a:cs typeface="Courier" charset="0"/>
                <a:sym typeface="Courier" charset="0"/>
              </a:rPr>
              <a:t>doneCallback</a:t>
            </a:r>
            <a:r>
              <a:rPr lang="en-US" sz="2800" b="1" dirty="0">
                <a:solidFill>
                  <a:srgbClr val="000000"/>
                </a:solidFill>
                <a:latin typeface="Courier" charset="0"/>
                <a:cs typeface="Courier" charset="0"/>
                <a:sym typeface="Courier" charset="0"/>
              </a:rPr>
              <a:t>(</a:t>
            </a:r>
            <a:r>
              <a:rPr lang="en-US" sz="2800" dirty="0" err="1">
                <a:solidFill>
                  <a:srgbClr val="000000"/>
                </a:solidFill>
                <a:latin typeface="Courier" charset="0"/>
                <a:cs typeface="Courier" charset="0"/>
                <a:sym typeface="Courier" charset="0"/>
              </a:rPr>
              <a:t>quxResult</a:t>
            </a:r>
            <a:r>
              <a:rPr lang="en-US" sz="2800" b="1" dirty="0">
                <a:solidFill>
                  <a:srgbClr val="000000"/>
                </a:solidFill>
                <a:latin typeface="Courier" charset="0"/>
                <a:cs typeface="Courier" charset="0"/>
                <a:sym typeface="Courier" charset="0"/>
              </a:rPr>
              <a:t>,</a:t>
            </a:r>
            <a:r>
              <a:rPr lang="en-US" sz="2800" dirty="0">
                <a:solidFill>
                  <a:srgbClr val="000000"/>
                </a:solidFill>
                <a:latin typeface="Courier" charset="0"/>
                <a:cs typeface="Courier" charset="0"/>
                <a:sym typeface="Courier" charset="0"/>
              </a:rPr>
              <a:t> </a:t>
            </a:r>
            <a:r>
              <a:rPr lang="en-US" sz="2800" dirty="0" err="1">
                <a:solidFill>
                  <a:srgbClr val="000000"/>
                </a:solidFill>
                <a:latin typeface="Courier" charset="0"/>
                <a:cs typeface="Courier" charset="0"/>
                <a:sym typeface="Courier" charset="0"/>
              </a:rPr>
              <a:t>fooResult</a:t>
            </a:r>
            <a:r>
              <a:rPr lang="en-US" sz="2800" b="1" dirty="0">
                <a:solidFill>
                  <a:srgbClr val="000000"/>
                </a:solidFill>
                <a:latin typeface="Courier" charset="0"/>
                <a:cs typeface="Courier" charset="0"/>
                <a:sym typeface="Courier" charset="0"/>
              </a:rPr>
              <a:t>);</a:t>
            </a:r>
            <a:endParaRPr lang="en-US" sz="2800" dirty="0">
              <a:solidFill>
                <a:srgbClr val="000000"/>
              </a:solidFill>
              <a:latin typeface="Courier" charset="0"/>
              <a:cs typeface="Courier" charset="0"/>
              <a:sym typeface="Courier" charset="0"/>
            </a:endParaRPr>
          </a:p>
          <a:p>
            <a:pPr algn="l" defTabSz="457200"/>
            <a:r>
              <a:rPr lang="en-US" sz="2800" dirty="0">
                <a:solidFill>
                  <a:srgbClr val="000000"/>
                </a:solidFill>
                <a:latin typeface="Courier" charset="0"/>
                <a:cs typeface="Courier" charset="0"/>
                <a:sym typeface="Courier" charset="0"/>
              </a:rPr>
              <a:t>							</a:t>
            </a:r>
            <a:r>
              <a:rPr lang="en-US" sz="2800" b="1" dirty="0">
                <a:solidFill>
                  <a:srgbClr val="000000"/>
                </a:solidFill>
                <a:latin typeface="Courier" charset="0"/>
                <a:cs typeface="Courier" charset="0"/>
                <a:sym typeface="Courier" charset="0"/>
              </a:rPr>
              <a:t>}</a:t>
            </a:r>
            <a:endParaRPr lang="en-US" sz="2800" dirty="0">
              <a:solidFill>
                <a:srgbClr val="000000"/>
              </a:solidFill>
              <a:latin typeface="Courier" charset="0"/>
              <a:cs typeface="Courier" charset="0"/>
              <a:sym typeface="Courier" charset="0"/>
            </a:endParaRPr>
          </a:p>
          <a:p>
            <a:pPr algn="l" defTabSz="457200"/>
            <a:r>
              <a:rPr lang="en-US" sz="2800" dirty="0">
                <a:solidFill>
                  <a:srgbClr val="000000"/>
                </a:solidFill>
                <a:latin typeface="Courier" charset="0"/>
                <a:cs typeface="Courier" charset="0"/>
                <a:sym typeface="Courier" charset="0"/>
              </a:rPr>
              <a:t>							</a:t>
            </a:r>
            <a:r>
              <a:rPr lang="en-US" sz="2800" b="1" dirty="0">
                <a:solidFill>
                  <a:srgbClr val="295E99"/>
                </a:solidFill>
                <a:latin typeface="Courier" charset="0"/>
                <a:cs typeface="Courier" charset="0"/>
                <a:sym typeface="Courier" charset="0"/>
              </a:rPr>
              <a:t>else</a:t>
            </a:r>
            <a:r>
              <a:rPr lang="en-US" sz="2800" dirty="0">
                <a:solidFill>
                  <a:srgbClr val="000000"/>
                </a:solidFill>
                <a:latin typeface="Courier" charset="0"/>
                <a:cs typeface="Courier" charset="0"/>
                <a:sym typeface="Courier" charset="0"/>
              </a:rPr>
              <a:t> </a:t>
            </a:r>
            <a:r>
              <a:rPr lang="en-US" sz="2800" b="1" dirty="0">
                <a:solidFill>
                  <a:srgbClr val="000000"/>
                </a:solidFill>
                <a:latin typeface="Courier" charset="0"/>
                <a:cs typeface="Courier" charset="0"/>
                <a:sym typeface="Courier" charset="0"/>
              </a:rPr>
              <a:t>{</a:t>
            </a:r>
            <a:endParaRPr lang="en-US" sz="2800" dirty="0">
              <a:solidFill>
                <a:srgbClr val="000000"/>
              </a:solidFill>
              <a:latin typeface="Courier" charset="0"/>
              <a:cs typeface="Courier" charset="0"/>
              <a:sym typeface="Courier" charset="0"/>
            </a:endParaRPr>
          </a:p>
          <a:p>
            <a:pPr algn="l" defTabSz="457200"/>
            <a:r>
              <a:rPr lang="en-US" sz="2800" dirty="0">
                <a:solidFill>
                  <a:srgbClr val="000000"/>
                </a:solidFill>
                <a:latin typeface="Courier" charset="0"/>
                <a:cs typeface="Courier" charset="0"/>
                <a:sym typeface="Courier" charset="0"/>
              </a:rPr>
              <a:t>								</a:t>
            </a:r>
            <a:r>
              <a:rPr lang="en-US" sz="2800" dirty="0" err="1">
                <a:solidFill>
                  <a:srgbClr val="000000"/>
                </a:solidFill>
                <a:latin typeface="Courier" charset="0"/>
                <a:cs typeface="Courier" charset="0"/>
                <a:sym typeface="Courier" charset="0"/>
              </a:rPr>
              <a:t>doneCallback</a:t>
            </a:r>
            <a:r>
              <a:rPr lang="en-US" sz="2800" b="1" dirty="0">
                <a:solidFill>
                  <a:srgbClr val="000000"/>
                </a:solidFill>
                <a:latin typeface="Courier" charset="0"/>
                <a:cs typeface="Courier" charset="0"/>
                <a:sym typeface="Courier" charset="0"/>
              </a:rPr>
              <a:t>(</a:t>
            </a:r>
            <a:r>
              <a:rPr lang="en-US" sz="2800" dirty="0" err="1">
                <a:solidFill>
                  <a:srgbClr val="000000"/>
                </a:solidFill>
                <a:latin typeface="Courier" charset="0"/>
                <a:cs typeface="Courier" charset="0"/>
                <a:sym typeface="Courier" charset="0"/>
              </a:rPr>
              <a:t>barResult</a:t>
            </a:r>
            <a:r>
              <a:rPr lang="en-US" sz="2800" b="1" dirty="0">
                <a:solidFill>
                  <a:srgbClr val="000000"/>
                </a:solidFill>
                <a:latin typeface="Courier" charset="0"/>
                <a:cs typeface="Courier" charset="0"/>
                <a:sym typeface="Courier" charset="0"/>
              </a:rPr>
              <a:t>,</a:t>
            </a:r>
            <a:r>
              <a:rPr lang="en-US" sz="2800" dirty="0">
                <a:solidFill>
                  <a:srgbClr val="000000"/>
                </a:solidFill>
                <a:latin typeface="Courier" charset="0"/>
                <a:cs typeface="Courier" charset="0"/>
                <a:sym typeface="Courier" charset="0"/>
              </a:rPr>
              <a:t> </a:t>
            </a:r>
            <a:r>
              <a:rPr lang="en-US" sz="2800" dirty="0" err="1">
                <a:solidFill>
                  <a:srgbClr val="000000"/>
                </a:solidFill>
                <a:latin typeface="Courier" charset="0"/>
                <a:cs typeface="Courier" charset="0"/>
                <a:sym typeface="Courier" charset="0"/>
              </a:rPr>
              <a:t>fooResult</a:t>
            </a:r>
            <a:r>
              <a:rPr lang="en-US" sz="2800" b="1" dirty="0">
                <a:solidFill>
                  <a:srgbClr val="000000"/>
                </a:solidFill>
                <a:latin typeface="Courier" charset="0"/>
                <a:cs typeface="Courier" charset="0"/>
                <a:sym typeface="Courier" charset="0"/>
              </a:rPr>
              <a:t>);</a:t>
            </a:r>
            <a:endParaRPr lang="en-US" sz="2800" dirty="0">
              <a:solidFill>
                <a:srgbClr val="000000"/>
              </a:solidFill>
              <a:latin typeface="Courier" charset="0"/>
              <a:cs typeface="Courier" charset="0"/>
              <a:sym typeface="Courier" charset="0"/>
            </a:endParaRPr>
          </a:p>
          <a:p>
            <a:pPr algn="l" defTabSz="457200"/>
            <a:r>
              <a:rPr lang="en-US" sz="2800" dirty="0">
                <a:solidFill>
                  <a:srgbClr val="000000"/>
                </a:solidFill>
                <a:latin typeface="Courier" charset="0"/>
                <a:cs typeface="Courier" charset="0"/>
                <a:sym typeface="Courier" charset="0"/>
              </a:rPr>
              <a:t>							</a:t>
            </a:r>
            <a:r>
              <a:rPr lang="en-US" sz="2800" b="1" dirty="0">
                <a:solidFill>
                  <a:srgbClr val="000000"/>
                </a:solidFill>
                <a:latin typeface="Courier" charset="0"/>
                <a:cs typeface="Courier" charset="0"/>
                <a:sym typeface="Courier" charset="0"/>
              </a:rPr>
              <a:t>}</a:t>
            </a:r>
            <a:endParaRPr lang="en-US" sz="2800" dirty="0">
              <a:solidFill>
                <a:srgbClr val="000000"/>
              </a:solidFill>
              <a:latin typeface="Courier" charset="0"/>
              <a:cs typeface="Courier" charset="0"/>
              <a:sym typeface="Courier" charset="0"/>
            </a:endParaRPr>
          </a:p>
          <a:p>
            <a:pPr algn="l" defTabSz="457200"/>
            <a:r>
              <a:rPr lang="en-US" sz="2800" dirty="0">
                <a:solidFill>
                  <a:srgbClr val="000000"/>
                </a:solidFill>
                <a:latin typeface="Courier" charset="0"/>
                <a:cs typeface="Courier" charset="0"/>
                <a:sym typeface="Courier" charset="0"/>
              </a:rPr>
              <a:t>						</a:t>
            </a:r>
            <a:r>
              <a:rPr lang="en-US" sz="2800" b="1" dirty="0">
                <a:solidFill>
                  <a:srgbClr val="000000"/>
                </a:solidFill>
                <a:latin typeface="Courier" charset="0"/>
                <a:cs typeface="Courier" charset="0"/>
                <a:sym typeface="Courier" charset="0"/>
              </a:rPr>
              <a:t>});</a:t>
            </a:r>
            <a:endParaRPr lang="en-US" sz="2800" dirty="0">
              <a:solidFill>
                <a:srgbClr val="000000"/>
              </a:solidFill>
              <a:latin typeface="Courier" charset="0"/>
              <a:cs typeface="Courier" charset="0"/>
              <a:sym typeface="Courier" charset="0"/>
            </a:endParaRPr>
          </a:p>
          <a:p>
            <a:pPr algn="l" defTabSz="457200"/>
            <a:r>
              <a:rPr lang="en-US" sz="2800" dirty="0">
                <a:solidFill>
                  <a:srgbClr val="000000"/>
                </a:solidFill>
                <a:latin typeface="Courier" charset="0"/>
                <a:cs typeface="Courier" charset="0"/>
                <a:sym typeface="Courier" charset="0"/>
              </a:rPr>
              <a:t>					</a:t>
            </a:r>
            <a:r>
              <a:rPr lang="en-US" sz="2800" b="1" dirty="0">
                <a:solidFill>
                  <a:srgbClr val="000000"/>
                </a:solidFill>
                <a:latin typeface="Courier" charset="0"/>
                <a:cs typeface="Courier" charset="0"/>
                <a:sym typeface="Courier" charset="0"/>
              </a:rPr>
              <a:t>});</a:t>
            </a:r>
            <a:endParaRPr lang="en-US" sz="2800" dirty="0">
              <a:solidFill>
                <a:srgbClr val="000000"/>
              </a:solidFill>
              <a:latin typeface="Courier" charset="0"/>
              <a:cs typeface="Courier" charset="0"/>
              <a:sym typeface="Courier" charset="0"/>
            </a:endParaRPr>
          </a:p>
          <a:p>
            <a:pPr algn="l" defTabSz="457200"/>
            <a:r>
              <a:rPr lang="en-US" sz="2800" dirty="0">
                <a:solidFill>
                  <a:srgbClr val="000000"/>
                </a:solidFill>
                <a:latin typeface="Courier" charset="0"/>
                <a:cs typeface="Courier" charset="0"/>
                <a:sym typeface="Courier" charset="0"/>
              </a:rPr>
              <a:t>				</a:t>
            </a:r>
            <a:r>
              <a:rPr lang="en-US" sz="2800" b="1" dirty="0">
                <a:solidFill>
                  <a:srgbClr val="000000"/>
                </a:solidFill>
                <a:latin typeface="Courier" charset="0"/>
                <a:cs typeface="Courier" charset="0"/>
                <a:sym typeface="Courier" charset="0"/>
              </a:rPr>
              <a:t>});</a:t>
            </a:r>
            <a:endParaRPr lang="en-US" sz="2800" dirty="0">
              <a:solidFill>
                <a:srgbClr val="000000"/>
              </a:solidFill>
              <a:latin typeface="Courier" charset="0"/>
              <a:cs typeface="Courier" charset="0"/>
              <a:sym typeface="Courier" charset="0"/>
            </a:endParaRPr>
          </a:p>
          <a:p>
            <a:pPr algn="l" defTabSz="457200"/>
            <a:r>
              <a:rPr lang="en-US" sz="2800" dirty="0">
                <a:solidFill>
                  <a:srgbClr val="000000"/>
                </a:solidFill>
                <a:latin typeface="Courier" charset="0"/>
                <a:cs typeface="Courier" charset="0"/>
                <a:sym typeface="Courier" charset="0"/>
              </a:rPr>
              <a:t>			</a:t>
            </a:r>
            <a:r>
              <a:rPr lang="en-US" sz="2800" b="1" dirty="0">
                <a:solidFill>
                  <a:srgbClr val="000000"/>
                </a:solidFill>
                <a:latin typeface="Courier" charset="0"/>
                <a:cs typeface="Courier" charset="0"/>
                <a:sym typeface="Courier" charset="0"/>
              </a:rPr>
              <a:t>});</a:t>
            </a:r>
            <a:endParaRPr lang="en-US" sz="2800" dirty="0">
              <a:solidFill>
                <a:srgbClr val="000000"/>
              </a:solidFill>
              <a:latin typeface="Courier" charset="0"/>
              <a:cs typeface="Courier" charset="0"/>
              <a:sym typeface="Courier" charset="0"/>
            </a:endParaRPr>
          </a:p>
          <a:p>
            <a:pPr algn="l" defTabSz="457200"/>
            <a:r>
              <a:rPr lang="en-US" sz="2800" dirty="0">
                <a:solidFill>
                  <a:srgbClr val="000000"/>
                </a:solidFill>
                <a:latin typeface="Courier" charset="0"/>
                <a:cs typeface="Courier" charset="0"/>
                <a:sym typeface="Courier" charset="0"/>
              </a:rPr>
              <a:t>		</a:t>
            </a:r>
            <a:r>
              <a:rPr lang="en-US" sz="2800" b="1" dirty="0">
                <a:solidFill>
                  <a:srgbClr val="000000"/>
                </a:solidFill>
                <a:latin typeface="Courier" charset="0"/>
                <a:cs typeface="Courier" charset="0"/>
                <a:sym typeface="Courier" charset="0"/>
              </a:rPr>
              <a:t>}</a:t>
            </a:r>
            <a:r>
              <a:rPr lang="en-US" sz="2800" dirty="0">
                <a:solidFill>
                  <a:srgbClr val="000000"/>
                </a:solidFill>
                <a:latin typeface="Courier" charset="0"/>
                <a:cs typeface="Courier" charset="0"/>
                <a:sym typeface="Courier" charset="0"/>
              </a:rPr>
              <a:t> </a:t>
            </a:r>
            <a:r>
              <a:rPr lang="en-US" sz="2800" b="1" dirty="0">
                <a:solidFill>
                  <a:srgbClr val="295E99"/>
                </a:solidFill>
                <a:latin typeface="Courier" charset="0"/>
                <a:cs typeface="Courier" charset="0"/>
                <a:sym typeface="Courier" charset="0"/>
              </a:rPr>
              <a:t>catch</a:t>
            </a:r>
            <a:r>
              <a:rPr lang="en-US" sz="2800" b="1" dirty="0">
                <a:solidFill>
                  <a:srgbClr val="000000"/>
                </a:solidFill>
                <a:latin typeface="Courier" charset="0"/>
                <a:cs typeface="Courier" charset="0"/>
                <a:sym typeface="Courier" charset="0"/>
              </a:rPr>
              <a:t>(</a:t>
            </a:r>
            <a:r>
              <a:rPr lang="en-US" sz="2800" dirty="0">
                <a:solidFill>
                  <a:srgbClr val="000000"/>
                </a:solidFill>
                <a:latin typeface="Courier" charset="0"/>
                <a:cs typeface="Courier" charset="0"/>
                <a:sym typeface="Courier" charset="0"/>
              </a:rPr>
              <a:t>e</a:t>
            </a:r>
            <a:r>
              <a:rPr lang="en-US" sz="2800" b="1" dirty="0">
                <a:solidFill>
                  <a:srgbClr val="000000"/>
                </a:solidFill>
                <a:latin typeface="Courier" charset="0"/>
                <a:cs typeface="Courier" charset="0"/>
                <a:sym typeface="Courier" charset="0"/>
              </a:rPr>
              <a:t>)</a:t>
            </a:r>
            <a:r>
              <a:rPr lang="en-US" sz="2800" dirty="0">
                <a:solidFill>
                  <a:srgbClr val="000000"/>
                </a:solidFill>
                <a:latin typeface="Courier" charset="0"/>
                <a:cs typeface="Courier" charset="0"/>
                <a:sym typeface="Courier" charset="0"/>
              </a:rPr>
              <a:t> </a:t>
            </a:r>
            <a:r>
              <a:rPr lang="en-US" sz="2800" b="1" dirty="0">
                <a:solidFill>
                  <a:srgbClr val="000000"/>
                </a:solidFill>
                <a:latin typeface="Courier" charset="0"/>
                <a:cs typeface="Courier" charset="0"/>
                <a:sym typeface="Courier" charset="0"/>
              </a:rPr>
              <a:t>{</a:t>
            </a:r>
            <a:endParaRPr lang="en-US" sz="2800" dirty="0">
              <a:solidFill>
                <a:srgbClr val="000000"/>
              </a:solidFill>
              <a:latin typeface="Courier" charset="0"/>
              <a:cs typeface="Courier" charset="0"/>
              <a:sym typeface="Courier" charset="0"/>
            </a:endParaRPr>
          </a:p>
          <a:p>
            <a:pPr algn="l" defTabSz="457200"/>
            <a:r>
              <a:rPr lang="en-US" sz="2800" dirty="0">
                <a:solidFill>
                  <a:srgbClr val="000000"/>
                </a:solidFill>
                <a:latin typeface="Courier" charset="0"/>
                <a:cs typeface="Courier" charset="0"/>
                <a:sym typeface="Courier" charset="0"/>
              </a:rPr>
              <a:t>			</a:t>
            </a:r>
            <a:r>
              <a:rPr lang="en-US" sz="2800" dirty="0" err="1">
                <a:solidFill>
                  <a:srgbClr val="000000"/>
                </a:solidFill>
                <a:latin typeface="Courier" charset="0"/>
                <a:cs typeface="Courier" charset="0"/>
                <a:sym typeface="Courier" charset="0"/>
              </a:rPr>
              <a:t>errorCallback</a:t>
            </a:r>
            <a:r>
              <a:rPr lang="en-US" sz="2800" b="1" dirty="0">
                <a:solidFill>
                  <a:srgbClr val="000000"/>
                </a:solidFill>
                <a:latin typeface="Courier" charset="0"/>
                <a:cs typeface="Courier" charset="0"/>
                <a:sym typeface="Courier" charset="0"/>
              </a:rPr>
              <a:t>(</a:t>
            </a:r>
            <a:r>
              <a:rPr lang="en-US" sz="2800" dirty="0">
                <a:solidFill>
                  <a:srgbClr val="000000"/>
                </a:solidFill>
                <a:latin typeface="Courier" charset="0"/>
                <a:cs typeface="Courier" charset="0"/>
                <a:sym typeface="Courier" charset="0"/>
              </a:rPr>
              <a:t>e</a:t>
            </a:r>
            <a:r>
              <a:rPr lang="en-US" sz="2800" b="1" dirty="0">
                <a:solidFill>
                  <a:srgbClr val="000000"/>
                </a:solidFill>
                <a:latin typeface="Courier" charset="0"/>
                <a:cs typeface="Courier" charset="0"/>
                <a:sym typeface="Courier" charset="0"/>
              </a:rPr>
              <a:t>);</a:t>
            </a:r>
            <a:endParaRPr lang="en-US" sz="2800" dirty="0">
              <a:solidFill>
                <a:srgbClr val="000000"/>
              </a:solidFill>
              <a:latin typeface="Courier" charset="0"/>
              <a:cs typeface="Courier" charset="0"/>
              <a:sym typeface="Courier" charset="0"/>
            </a:endParaRPr>
          </a:p>
          <a:p>
            <a:pPr algn="l" defTabSz="457200"/>
            <a:r>
              <a:rPr lang="en-US" sz="2800" dirty="0">
                <a:solidFill>
                  <a:srgbClr val="000000"/>
                </a:solidFill>
                <a:latin typeface="Courier" charset="0"/>
                <a:cs typeface="Courier" charset="0"/>
                <a:sym typeface="Courier" charset="0"/>
              </a:rPr>
              <a:t>		</a:t>
            </a:r>
            <a:r>
              <a:rPr lang="en-US" sz="2800" b="1" dirty="0">
                <a:solidFill>
                  <a:srgbClr val="000000"/>
                </a:solidFill>
                <a:latin typeface="Courier" charset="0"/>
                <a:cs typeface="Courier" charset="0"/>
                <a:sym typeface="Courier" charset="0"/>
              </a:rPr>
              <a:t>}</a:t>
            </a:r>
            <a:r>
              <a:rPr lang="en-US" sz="2800" dirty="0">
                <a:solidFill>
                  <a:srgbClr val="000000"/>
                </a:solidFill>
                <a:latin typeface="Courier" charset="0"/>
                <a:cs typeface="Courier" charset="0"/>
                <a:sym typeface="Courier" charset="0"/>
              </a:rPr>
              <a:t>	</a:t>
            </a:r>
          </a:p>
          <a:p>
            <a:pPr algn="l" defTabSz="457200"/>
            <a:r>
              <a:rPr lang="en-US" sz="2800" dirty="0">
                <a:solidFill>
                  <a:srgbClr val="000000"/>
                </a:solidFill>
                <a:latin typeface="Courier" charset="0"/>
                <a:cs typeface="Courier" charset="0"/>
                <a:sym typeface="Courier" charset="0"/>
              </a:rPr>
              <a:t>	</a:t>
            </a:r>
            <a:r>
              <a:rPr lang="en-US" sz="2800" b="1" dirty="0">
                <a:solidFill>
                  <a:srgbClr val="000000"/>
                </a:solidFill>
                <a:latin typeface="Courier" charset="0"/>
                <a:cs typeface="Courier" charset="0"/>
                <a:sym typeface="Courier" charset="0"/>
              </a:rPr>
              <a:t>}</a:t>
            </a:r>
            <a:endParaRPr lang="en-US" sz="2800" dirty="0">
              <a:solidFill>
                <a:srgbClr val="000000"/>
              </a:solidFill>
              <a:latin typeface="Courier" charset="0"/>
              <a:cs typeface="Courier" charset="0"/>
              <a:sym typeface="Courier" charset="0"/>
            </a:endParaRPr>
          </a:p>
        </p:txBody>
      </p:sp>
      <p:sp>
        <p:nvSpPr>
          <p:cNvPr id="12290" name="Rectangle 2"/>
          <p:cNvSpPr>
            <a:spLocks/>
          </p:cNvSpPr>
          <p:nvPr/>
        </p:nvSpPr>
        <p:spPr bwMode="auto">
          <a:xfrm>
            <a:off x="5999163" y="1274763"/>
            <a:ext cx="11276012" cy="1590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r>
              <a:rPr lang="en-US" sz="10000"/>
              <a:t>Exception Handling</a:t>
            </a:r>
            <a:endParaRPr lang="en-US" sz="1800">
              <a:solidFill>
                <a:srgbClr val="000000"/>
              </a:solidFill>
            </a:endParaRPr>
          </a:p>
        </p:txBody>
      </p:sp>
      <p:sp>
        <p:nvSpPr>
          <p:cNvPr id="12291" name="Rectangle 3"/>
          <p:cNvSpPr>
            <a:spLocks/>
          </p:cNvSpPr>
          <p:nvPr/>
        </p:nvSpPr>
        <p:spPr bwMode="auto">
          <a:xfrm>
            <a:off x="6503368" y="4481736"/>
            <a:ext cx="2664297" cy="454025"/>
          </a:xfrm>
          <a:prstGeom prst="rect">
            <a:avLst/>
          </a:prstGeom>
          <a:noFill/>
          <a:ln w="25400" cap="flat" cmpd="sng">
            <a:solidFill>
              <a:srgbClr val="EB3D44"/>
            </a:solidFill>
            <a:prstDash val="solid"/>
            <a:miter lim="0"/>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endParaRPr lang="en-US">
              <a:solidFill>
                <a:srgbClr val="FFFFFF"/>
              </a:solidFill>
            </a:endParaRPr>
          </a:p>
        </p:txBody>
      </p:sp>
      <p:sp>
        <p:nvSpPr>
          <p:cNvPr id="12292" name="Rectangle 4"/>
          <p:cNvSpPr>
            <a:spLocks/>
          </p:cNvSpPr>
          <p:nvPr/>
        </p:nvSpPr>
        <p:spPr bwMode="auto">
          <a:xfrm>
            <a:off x="12028488" y="13036550"/>
            <a:ext cx="3079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57A2B367-2916-DC45-A2DA-A2AE009AF373}" type="slidenum">
              <a:rPr lang="en-US" sz="2400"/>
              <a:pPr/>
              <a:t>6</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22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1" grpId="0" animBg="1" autoUpdateAnimBg="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1"/>
          <p:cNvSpPr>
            <a:spLocks/>
          </p:cNvSpPr>
          <p:nvPr/>
        </p:nvSpPr>
        <p:spPr bwMode="auto">
          <a:xfrm>
            <a:off x="4876800" y="709613"/>
            <a:ext cx="12501563" cy="12296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function</a:t>
            </a:r>
            <a:r>
              <a:rPr lang="en-US" sz="2400">
                <a:solidFill>
                  <a:srgbClr val="000000"/>
                </a:solidFill>
                <a:latin typeface="Courier" charset="0"/>
                <a:cs typeface="Courier" charset="0"/>
                <a:sym typeface="Courier" charset="0"/>
              </a:rPr>
              <a:t> myAsyncFunc</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doneCallback</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errorCallback</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try</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fooAsyncFunc</a:t>
            </a:r>
            <a:r>
              <a:rPr lang="en-US" sz="2400" b="1">
                <a:solidFill>
                  <a:srgbClr val="000000"/>
                </a:solidFill>
                <a:latin typeface="Courier" charset="0"/>
                <a:cs typeface="Courier" charset="0"/>
                <a:sym typeface="Courier" charset="0"/>
              </a:rPr>
              <a:t>(</a:t>
            </a:r>
            <a:r>
              <a:rPr lang="en-US" sz="2400" b="1">
                <a:solidFill>
                  <a:srgbClr val="295E99"/>
                </a:solidFill>
                <a:latin typeface="Courier" charset="0"/>
                <a:cs typeface="Courier" charset="0"/>
                <a:sym typeface="Courier" charset="0"/>
              </a:rPr>
              <a:t>function</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fooResult</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try</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barAsyncFunc</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fooResult</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function</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barResult</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try</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bazAyncFunc</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barResult</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function</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bazResult</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try</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quxAsyncFunc</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bazResult</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function</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quxResult</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if</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quxResult</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foo </a:t>
            </a:r>
            <a:r>
              <a:rPr lang="en-US" sz="2400" b="1">
                <a:solidFill>
                  <a:srgbClr val="D971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a:solidFill>
                  <a:srgbClr val="5EA702"/>
                </a:solidFill>
                <a:latin typeface="Courier" charset="0"/>
                <a:cs typeface="Courier" charset="0"/>
                <a:sym typeface="Courier" charset="0"/>
              </a:rPr>
              <a:t>'bar'</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doneCallback</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quxResult</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fooResult</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else</a:t>
            </a:r>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doneCallback</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barResult</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fooResult</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catch</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errorCallback</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catch</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errorCallback</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catch</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errorCallback</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catch</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errorCallback</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p:txBody>
      </p:sp>
      <p:sp>
        <p:nvSpPr>
          <p:cNvPr id="14338" name="Rectangle 2"/>
          <p:cNvSpPr>
            <a:spLocks/>
          </p:cNvSpPr>
          <p:nvPr/>
        </p:nvSpPr>
        <p:spPr bwMode="auto">
          <a:xfrm>
            <a:off x="12028488" y="13036550"/>
            <a:ext cx="3079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4821800E-B202-8749-B286-0B17427B6913}" type="slidenum">
              <a:rPr lang="en-US" sz="2400"/>
              <a:pPr/>
              <a:t>7</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1" name="Picture 1" descr="Scan.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296400" y="1270000"/>
            <a:ext cx="9913938" cy="11176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pic>
        <p:nvPicPr>
          <p:cNvPr id="15362" name="Picture 2" descr="Scan 1.jp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181600" y="6681788"/>
            <a:ext cx="4154488" cy="57435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
        <p:nvSpPr>
          <p:cNvPr id="15363" name="Rectangle 3"/>
          <p:cNvSpPr>
            <a:spLocks/>
          </p:cNvSpPr>
          <p:nvPr/>
        </p:nvSpPr>
        <p:spPr bwMode="auto">
          <a:xfrm>
            <a:off x="5172075" y="1268413"/>
            <a:ext cx="4284663" cy="5589587"/>
          </a:xfrm>
          <a:prstGeom prst="rect">
            <a:avLst/>
          </a:prstGeom>
          <a:solidFill>
            <a:srgbClr val="FDFDFD"/>
          </a:solidFill>
          <a:ln>
            <a:noFill/>
          </a:ln>
          <a:effectLst/>
          <a:extLs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endParaRPr lang="en-US">
              <a:solidFill>
                <a:srgbClr val="FFFFFF"/>
              </a:solidFill>
            </a:endParaRPr>
          </a:p>
        </p:txBody>
      </p:sp>
      <p:sp>
        <p:nvSpPr>
          <p:cNvPr id="15364" name="Rectangle 4"/>
          <p:cNvSpPr>
            <a:spLocks/>
          </p:cNvSpPr>
          <p:nvPr/>
        </p:nvSpPr>
        <p:spPr bwMode="auto">
          <a:xfrm>
            <a:off x="12028488" y="13036550"/>
            <a:ext cx="3079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569B88EA-1E99-DE41-A87B-9DDAD2B90607}" type="slidenum">
              <a:rPr lang="en-US" sz="2400"/>
              <a:pPr/>
              <a:t>8</a:t>
            </a:fld>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09" name="hellfire.gif" descr="/Users/francis/Library/Mobile Documents/com~apple~CloudDocs/Promises_&amp;_Generators/hellfire.gif">
            <a:hlinkClick r:id="" action="ppaction://media"/>
          </p:cNvPr>
          <p:cNvPicPr>
            <a:picLocks noChangeAspect="1"/>
          </p:cNvPicPr>
          <p:nvPr>
            <a:videoFile r:link="rId2"/>
            <p:extLst>
              <p:ext uri="{DAA4B4D4-6D71-4841-9C94-3DE7FCFB9230}">
                <p14:media xmlns:p14="http://schemas.microsoft.com/office/powerpoint/2010/main" r:link="rId1"/>
              </p:ext>
            </p:extLst>
          </p:nvPr>
        </p:nvPicPr>
        <p:blipFill>
          <a:blip r:embed="rId4">
            <a:extLst>
              <a:ext uri="{28A0092B-C50C-407E-A947-70E740481C1C}">
                <a14:useLocalDpi xmlns:a14="http://schemas.microsoft.com/office/drawing/2010/main" val="0"/>
              </a:ext>
            </a:extLst>
          </a:blip>
          <a:srcRect/>
          <a:stretch>
            <a:fillRect/>
          </a:stretch>
        </p:blipFill>
        <p:spPr bwMode="auto">
          <a:xfrm>
            <a:off x="-674688" y="-2309813"/>
            <a:ext cx="25990551" cy="1833562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solidFill>
                  <a:srgbClr val="000000"/>
                </a:solidFill>
                <a:prstDash val="solid"/>
                <a:bevel/>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
        <p:nvSpPr>
          <p:cNvPr id="17410" name="Rectangle 2"/>
          <p:cNvSpPr>
            <a:spLocks/>
          </p:cNvSpPr>
          <p:nvPr/>
        </p:nvSpPr>
        <p:spPr bwMode="auto">
          <a:xfrm>
            <a:off x="5940425" y="709613"/>
            <a:ext cx="12501563" cy="12296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function</a:t>
            </a:r>
            <a:r>
              <a:rPr lang="en-US" sz="2400">
                <a:solidFill>
                  <a:srgbClr val="000000"/>
                </a:solidFill>
                <a:latin typeface="Courier" charset="0"/>
                <a:cs typeface="Courier" charset="0"/>
                <a:sym typeface="Courier" charset="0"/>
              </a:rPr>
              <a:t> myAsyncFunc</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doneCallback</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errorCallback</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try</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fooAsyncFunc</a:t>
            </a:r>
            <a:r>
              <a:rPr lang="en-US" sz="2400" b="1">
                <a:solidFill>
                  <a:srgbClr val="000000"/>
                </a:solidFill>
                <a:latin typeface="Courier" charset="0"/>
                <a:cs typeface="Courier" charset="0"/>
                <a:sym typeface="Courier" charset="0"/>
              </a:rPr>
              <a:t>(</a:t>
            </a:r>
            <a:r>
              <a:rPr lang="en-US" sz="2400" b="1">
                <a:solidFill>
                  <a:srgbClr val="295E99"/>
                </a:solidFill>
                <a:latin typeface="Courier" charset="0"/>
                <a:cs typeface="Courier" charset="0"/>
                <a:sym typeface="Courier" charset="0"/>
              </a:rPr>
              <a:t>function</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fooResult</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try</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barAsyncFunc</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fooResult</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function</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barResult</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try</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bazAyncFunc</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barResult</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function</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bazResult</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try</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quxAsyncFunc</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bazResult</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function</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quxResult</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if</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quxResult</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foo </a:t>
            </a:r>
            <a:r>
              <a:rPr lang="en-US" sz="2400" b="1">
                <a:solidFill>
                  <a:srgbClr val="D971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a:solidFill>
                  <a:srgbClr val="5EA702"/>
                </a:solidFill>
                <a:latin typeface="Courier" charset="0"/>
                <a:cs typeface="Courier" charset="0"/>
                <a:sym typeface="Courier" charset="0"/>
              </a:rPr>
              <a:t>'bar'</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doneCallback</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quxResult</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fooResult</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else</a:t>
            </a:r>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doneCallback</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barResult</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fooResult</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catch</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errorCallback</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catch</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errorCallback</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catch</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errorCallback</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r>
              <a:rPr lang="en-US" sz="2400" b="1">
                <a:solidFill>
                  <a:srgbClr val="295E99"/>
                </a:solidFill>
                <a:latin typeface="Courier" charset="0"/>
                <a:cs typeface="Courier" charset="0"/>
                <a:sym typeface="Courier" charset="0"/>
              </a:rPr>
              <a:t>catch</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errorCallback</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e</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r>
              <a:rPr lang="en-US" sz="2400">
                <a:solidFill>
                  <a:srgbClr val="000000"/>
                </a:solidFill>
                <a:latin typeface="Courier" charset="0"/>
                <a:cs typeface="Courier" charset="0"/>
                <a:sym typeface="Courier" charset="0"/>
              </a:rPr>
              <a:t>	</a:t>
            </a:r>
          </a:p>
          <a:p>
            <a:pPr algn="l" defTabSz="457200"/>
            <a:r>
              <a:rPr lang="en-US" sz="2400">
                <a:solidFill>
                  <a:srgbClr val="000000"/>
                </a:solidFill>
                <a:latin typeface="Courier" charset="0"/>
                <a:cs typeface="Courier" charset="0"/>
                <a:sym typeface="Courier" charset="0"/>
              </a:rPr>
              <a:t>	</a:t>
            </a:r>
            <a:r>
              <a:rPr lang="en-US" sz="2400" b="1">
                <a:solidFill>
                  <a:srgbClr val="000000"/>
                </a:solidFill>
                <a:latin typeface="Courier" charset="0"/>
                <a:cs typeface="Courier" charset="0"/>
                <a:sym typeface="Courier" charset="0"/>
              </a:rPr>
              <a:t>}</a:t>
            </a:r>
            <a:endParaRPr lang="en-US" sz="2400">
              <a:solidFill>
                <a:srgbClr val="000000"/>
              </a:solidFill>
              <a:latin typeface="Courier" charset="0"/>
              <a:cs typeface="Courier" charset="0"/>
              <a:sym typeface="Courier" charset="0"/>
            </a:endParaRPr>
          </a:p>
        </p:txBody>
      </p:sp>
      <p:sp>
        <p:nvSpPr>
          <p:cNvPr id="17411" name="Rectangle 3"/>
          <p:cNvSpPr>
            <a:spLocks/>
          </p:cNvSpPr>
          <p:nvPr/>
        </p:nvSpPr>
        <p:spPr bwMode="auto">
          <a:xfrm>
            <a:off x="12028488" y="13036550"/>
            <a:ext cx="307975" cy="498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p>
            <a:fld id="{6C6AD284-DD92-F746-A295-51366ED03306}" type="slidenum">
              <a:rPr lang="en-US" sz="2400"/>
              <a:pPr/>
              <a:t>9</a:t>
            </a:fld>
            <a:endParaRPr lang="en-US" sz="1800">
              <a:solidFill>
                <a:srgbClr val="000000"/>
              </a:solidFill>
            </a:endParaRPr>
          </a:p>
        </p:txBody>
      </p:sp>
      <p:sp>
        <p:nvSpPr>
          <p:cNvPr id="17412" name="Rectangle 4"/>
          <p:cNvSpPr>
            <a:spLocks/>
          </p:cNvSpPr>
          <p:nvPr/>
        </p:nvSpPr>
        <p:spPr bwMode="auto">
          <a:xfrm>
            <a:off x="17591088" y="13279438"/>
            <a:ext cx="6781800" cy="434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71437" tIns="71437" rIns="71437" bIns="71437" anchor="ctr">
            <a:spAutoFit/>
          </a:bodyPr>
          <a:lstStyle/>
          <a:p>
            <a:r>
              <a:rPr lang="en-US" sz="2000"/>
              <a:t>http://33.media.tumblr.com/tumblr_lt82s0D6Ar1qg39ewo1_500.gif</a:t>
            </a:r>
            <a:endParaRPr lang="en-US" sz="1800">
              <a:solidFill>
                <a:srgbClr val="000000"/>
              </a:solidFill>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1740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7409"/>
                </p:tgtEl>
              </p:cMediaNode>
            </p:video>
            <p:seq concurrent="1" nextAc="seek">
              <p:cTn id="8" restart="whenNotActive" fill="hold" evtFilter="cancelBubble" nodeType="interactiveSeq">
                <p:stCondLst>
                  <p:cond evt="onClick" delay="0">
                    <p:tgtEl>
                      <p:spTgt spid="17409"/>
                    </p:tgtEl>
                  </p:cond>
                </p:stCondLst>
                <p:endSync evt="end" delay="0">
                  <p:rtn val="all"/>
                </p:endSync>
                <p:childTnLst>
                  <p:par>
                    <p:cTn id="9" fill="hold" nodeType="clickPar">
                      <p:stCondLst>
                        <p:cond delay="0"/>
                      </p:stCondLst>
                      <p:childTnLst>
                        <p:par>
                          <p:cTn id="10" fill="hold" nodeType="withGroup">
                            <p:stCondLst>
                              <p:cond delay="0"/>
                            </p:stCondLst>
                            <p:childTnLst>
                              <p:par>
                                <p:cTn id="11" presetID="2" presetClass="mediacall" presetSubtype="0" fill="hold" nodeType="clickEffect">
                                  <p:stCondLst>
                                    <p:cond delay="0"/>
                                  </p:stCondLst>
                                  <p:childTnLst>
                                    <p:cmd type="call" cmd="togglePause">
                                      <p:cBhvr>
                                        <p:cTn id="12" dur="1" fill="hold"/>
                                        <p:tgtEl>
                                          <p:spTgt spid="17409"/>
                                        </p:tgtEl>
                                      </p:cBhvr>
                                    </p:cmd>
                                  </p:childTnLst>
                                </p:cTn>
                              </p:par>
                            </p:childTnLst>
                          </p:cTn>
                        </p:par>
                      </p:childTnLst>
                    </p:cTn>
                  </p:par>
                </p:childTnLst>
              </p:cTn>
              <p:nextCondLst>
                <p:cond evt="onClick" delay="0">
                  <p:tgtEl>
                    <p:spTgt spid="17409"/>
                  </p:tgtEl>
                </p:cond>
              </p:nextCondLst>
            </p:seq>
          </p:childTnLst>
        </p:cTn>
      </p:par>
    </p:tnLst>
  </p:timing>
</p:sld>
</file>

<file path=ppt/theme/theme1.xml><?xml version="1.0" encoding="utf-8"?>
<a:theme xmlns:a="http://schemas.openxmlformats.org/drawingml/2006/main" name="Showroom">
  <a:themeElements>
    <a:clrScheme name="">
      <a:dk1>
        <a:srgbClr val="B4B4B4"/>
      </a:dk1>
      <a:lt1>
        <a:srgbClr val="535353"/>
      </a:lt1>
      <a:dk2>
        <a:srgbClr val="340053"/>
      </a:dk2>
      <a:lt2>
        <a:srgbClr val="5A5F5E"/>
      </a:lt2>
      <a:accent1>
        <a:srgbClr val="78AAB3"/>
      </a:accent1>
      <a:accent2>
        <a:srgbClr val="9A9671"/>
      </a:accent2>
      <a:accent3>
        <a:srgbClr val="AEAAB3"/>
      </a:accent3>
      <a:accent4>
        <a:srgbClr val="464646"/>
      </a:accent4>
      <a:accent5>
        <a:srgbClr val="BED2D6"/>
      </a:accent5>
      <a:accent6>
        <a:srgbClr val="8B8766"/>
      </a:accent6>
      <a:hlink>
        <a:srgbClr val="0000FF"/>
      </a:hlink>
      <a:folHlink>
        <a:srgbClr val="FF00FF"/>
      </a:folHlink>
    </a:clrScheme>
    <a:fontScheme name="Showroom">
      <a:majorFont>
        <a:latin typeface="Gill Sans Light"/>
        <a:ea typeface="ＭＳ Ｐゴシック"/>
        <a:cs typeface="Gill Sans Light"/>
      </a:majorFont>
      <a:minorFont>
        <a:latin typeface="Gill Sans Light"/>
        <a:ea typeface="ＭＳ Ｐゴシック"/>
        <a:cs typeface="Gill Sans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808785"/>
        </a:solidFill>
        <a:ln w="25400" cap="flat" cmpd="sng" algn="ctr">
          <a:solidFill>
            <a:srgbClr val="5A5F5E"/>
          </a:solidFill>
          <a:prstDash val="solid"/>
          <a:miter lim="0"/>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71437" tIns="71437" rIns="71437" bIns="71437" numCol="1" anchor="ctr" anchorCtr="0" compatLnSpc="1">
        <a:prstTxWarp prst="textNoShape">
          <a:avLst/>
        </a:prstTxWarp>
        <a:spAutoFit/>
      </a:bodyPr>
      <a:lstStyle>
        <a:defPPr marL="0" marR="0" indent="0" algn="ctr" defTabSz="584200" rtl="0" eaLnBrk="1" fontAlgn="base" latinLnBrk="0" hangingPunct="0">
          <a:lnSpc>
            <a:spcPct val="100000"/>
          </a:lnSpc>
          <a:spcBef>
            <a:spcPct val="0"/>
          </a:spcBef>
          <a:spcAft>
            <a:spcPct val="0"/>
          </a:spcAft>
          <a:buClrTx/>
          <a:buSzTx/>
          <a:buFontTx/>
          <a:buNone/>
          <a:tabLst/>
          <a:defRPr kumimoji="0" lang="en-US" sz="5000" b="0" i="0" u="none" strike="noStrike" cap="none" normalizeH="0" baseline="0">
            <a:ln>
              <a:noFill/>
            </a:ln>
            <a:solidFill>
              <a:srgbClr val="535353"/>
            </a:solidFill>
            <a:effectLst/>
            <a:latin typeface="Gill Sans Light" charset="0"/>
            <a:ea typeface="ＭＳ Ｐゴシック" charset="0"/>
            <a:cs typeface="Gill Sans Light" charset="0"/>
            <a:sym typeface="Gill Sans Light" charset="0"/>
          </a:defRPr>
        </a:defPPr>
      </a:lstStyle>
    </a:spDef>
    <a:lnDef>
      <a:spPr bwMode="auto">
        <a:xfrm>
          <a:off x="0" y="0"/>
          <a:ext cx="1" cy="1"/>
        </a:xfrm>
        <a:custGeom>
          <a:avLst/>
          <a:gdLst/>
          <a:ahLst/>
          <a:cxnLst/>
          <a:rect l="0" t="0" r="0" b="0"/>
          <a:pathLst/>
        </a:custGeom>
        <a:solidFill>
          <a:srgbClr val="808785"/>
        </a:solidFill>
        <a:ln w="25400" cap="flat" cmpd="sng" algn="ctr">
          <a:solidFill>
            <a:srgbClr val="5A5F5E"/>
          </a:solidFill>
          <a:prstDash val="solid"/>
          <a:miter lim="0"/>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71437" tIns="71437" rIns="71437" bIns="71437" numCol="1" anchor="ctr" anchorCtr="0" compatLnSpc="1">
        <a:prstTxWarp prst="textNoShape">
          <a:avLst/>
        </a:prstTxWarp>
        <a:spAutoFit/>
      </a:bodyPr>
      <a:lstStyle>
        <a:defPPr marL="0" marR="0" indent="0" algn="ctr" defTabSz="584200" rtl="0" eaLnBrk="1" fontAlgn="base" latinLnBrk="0" hangingPunct="0">
          <a:lnSpc>
            <a:spcPct val="100000"/>
          </a:lnSpc>
          <a:spcBef>
            <a:spcPct val="0"/>
          </a:spcBef>
          <a:spcAft>
            <a:spcPct val="0"/>
          </a:spcAft>
          <a:buClrTx/>
          <a:buSzTx/>
          <a:buFontTx/>
          <a:buNone/>
          <a:tabLst/>
          <a:defRPr kumimoji="0" lang="en-US" sz="5000" b="0" i="0" u="none" strike="noStrike" cap="none" normalizeH="0" baseline="0">
            <a:ln>
              <a:noFill/>
            </a:ln>
            <a:solidFill>
              <a:srgbClr val="535353"/>
            </a:solidFill>
            <a:effectLst/>
            <a:latin typeface="Gill Sans Light" charset="0"/>
            <a:ea typeface="ＭＳ Ｐゴシック" charset="0"/>
            <a:cs typeface="Gill Sans Light" charset="0"/>
            <a:sym typeface="Gill Sans Light" charset="0"/>
          </a:defRPr>
        </a:defPPr>
      </a:lst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5A5F5E"/>
      </a:dk2>
      <a:lt2>
        <a:srgbClr val="B4B4B4"/>
      </a:lt2>
      <a:accent1>
        <a:srgbClr val="78AAB3"/>
      </a:accent1>
      <a:accent2>
        <a:srgbClr val="9A9671"/>
      </a:accent2>
      <a:accent3>
        <a:srgbClr val="FFFFFF"/>
      </a:accent3>
      <a:accent4>
        <a:srgbClr val="000000"/>
      </a:accent4>
      <a:accent5>
        <a:srgbClr val="BED2D6"/>
      </a:accent5>
      <a:accent6>
        <a:srgbClr val="8B8766"/>
      </a:accent6>
      <a:hlink>
        <a:srgbClr val="0000FF"/>
      </a:hlink>
      <a:folHlink>
        <a:srgbClr val="FF00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346</TotalTime>
  <Words>1512</Words>
  <Application>Microsoft Macintosh PowerPoint</Application>
  <PresentationFormat>Custom</PresentationFormat>
  <Paragraphs>350</Paragraphs>
  <Slides>30</Slides>
  <Notes>15</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Gill Sans Light</vt:lpstr>
      <vt:lpstr>Helvetica Neue</vt:lpstr>
      <vt:lpstr>Courier</vt:lpstr>
      <vt:lpstr>Consolas</vt:lpstr>
      <vt:lpstr>Gill Sans SemiBold</vt:lpstr>
      <vt:lpstr>Showroom</vt:lpstr>
      <vt:lpstr>Promises &amp; Generators in ES6</vt:lpstr>
      <vt:lpstr>Who Am I?</vt:lpstr>
      <vt:lpstr>The JS Event Loop</vt:lpstr>
      <vt:lpstr>Problems With Callbacks</vt:lpstr>
      <vt:lpstr>Callback nesting</vt:lpstr>
      <vt:lpstr>PowerPoint Presentation</vt:lpstr>
      <vt:lpstr>PowerPoint Presentation</vt:lpstr>
      <vt:lpstr>PowerPoint Presentation</vt:lpstr>
      <vt:lpstr>PowerPoint Presentation</vt:lpstr>
      <vt:lpstr>Promises To The Rescue</vt:lpstr>
      <vt:lpstr>Promise Basics</vt:lpstr>
      <vt:lpstr>Promise States</vt:lpstr>
      <vt:lpstr>Promise API</vt:lpstr>
      <vt:lpstr>Demo</vt:lpstr>
      <vt:lpstr>Never Resolved Promises</vt:lpstr>
      <vt:lpstr>Demo</vt:lpstr>
      <vt:lpstr>Exception Handling</vt:lpstr>
      <vt:lpstr>Demo</vt:lpstr>
      <vt:lpstr>Using Promises Today</vt:lpstr>
      <vt:lpstr>Polyfills And Libraries</vt:lpstr>
      <vt:lpstr>Generators</vt:lpstr>
      <vt:lpstr>Generator Basics</vt:lpstr>
      <vt:lpstr>Demo</vt:lpstr>
      <vt:lpstr>Using generators today</vt:lpstr>
      <vt:lpstr>Connecting The Dots</vt:lpstr>
      <vt:lpstr>Demo</vt:lpstr>
      <vt:lpstr>Summary</vt:lpstr>
      <vt:lpstr>From</vt:lpstr>
      <vt:lpstr>The Future Is Bright In ES7</vt:lpstr>
      <vt:lpstr>Thanks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Promises &amp; Generators in ES6</dc:title>
  <cp:lastModifiedBy>Francis Paulin</cp:lastModifiedBy>
  <cp:revision>3</cp:revision>
  <dcterms:modified xsi:type="dcterms:W3CDTF">2015-06-21T19:58:32Z</dcterms:modified>
</cp:coreProperties>
</file>